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5"/>
  </p:notesMasterIdLst>
  <p:sldIdLst>
    <p:sldId id="319" r:id="rId2"/>
    <p:sldId id="341" r:id="rId3"/>
    <p:sldId id="342" r:id="rId4"/>
    <p:sldId id="345" r:id="rId5"/>
    <p:sldId id="303" r:id="rId6"/>
    <p:sldId id="310" r:id="rId7"/>
    <p:sldId id="259" r:id="rId8"/>
    <p:sldId id="261" r:id="rId9"/>
    <p:sldId id="312" r:id="rId10"/>
    <p:sldId id="317" r:id="rId11"/>
    <p:sldId id="347" r:id="rId12"/>
    <p:sldId id="306" r:id="rId13"/>
    <p:sldId id="314" r:id="rId14"/>
    <p:sldId id="321" r:id="rId15"/>
    <p:sldId id="322" r:id="rId16"/>
    <p:sldId id="323" r:id="rId17"/>
    <p:sldId id="324" r:id="rId18"/>
    <p:sldId id="326" r:id="rId19"/>
    <p:sldId id="327" r:id="rId20"/>
    <p:sldId id="328" r:id="rId21"/>
    <p:sldId id="329" r:id="rId22"/>
    <p:sldId id="349" r:id="rId23"/>
    <p:sldId id="330" r:id="rId24"/>
  </p:sldIdLst>
  <p:sldSz cx="9144000" cy="6858000" type="screen4x3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61" autoAdjust="0"/>
  </p:normalViewPr>
  <p:slideViewPr>
    <p:cSldViewPr>
      <p:cViewPr>
        <p:scale>
          <a:sx n="75" d="100"/>
          <a:sy n="75" d="100"/>
        </p:scale>
        <p:origin x="-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47ECE-B1E4-4D02-B2E3-38E0108E5D4C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2950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1382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9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6" y="9421044"/>
            <a:ext cx="2889939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3DC-E181-42DF-99BD-60EB65DF63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663D-2383-401B-9796-E5C89D45E5F8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906F7F-DA70-4D94-A0D1-3D52CC89B047}" type="datetime1">
              <a:rPr lang="en-GB" smtClean="0">
                <a:solidFill>
                  <a:srgbClr val="000000"/>
                </a:solidFill>
              </a:rPr>
              <a:pPr/>
              <a:t>06/02/2019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20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DB5C3-4876-4DBD-BB3B-1130AF9B6115}" type="slidenum">
              <a:rPr lang="en-US"/>
              <a:pPr/>
              <a:t>8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A13C89-52CA-4706-ADE5-18BE03076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24000" y="1268760"/>
            <a:ext cx="5046098" cy="1872208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>
              <a:defRPr lang="en-GB" sz="3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24002" y="3356993"/>
            <a:ext cx="4614051" cy="1080120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.png"/><Relationship Id="rId12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1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534400" cy="495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Arial"/>
                <a:cs typeface="Arial"/>
              </a:rPr>
              <a:t>● 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PUNJAB AGRO INDUSTRIES CORPORATION (PAIC)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	-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MEGA FOOD PARK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/>
                <a:cs typeface="Arial"/>
              </a:rPr>
              <a:t> ●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PUNJAB AGRO JUICES LIMITED (PAJL)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	-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PROCESSING OF FRUITS &amp; VEGETABLES.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/>
                <a:cs typeface="Arial"/>
              </a:rPr>
              <a:t> 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PUNJAB AGRI EXPORT CORPORATION (PAGREXCO)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	-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FRESH FRUITS &amp; VEGETABLES 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-	CERTIFIED ORGANIC FOODGRAINS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	-	PACK HOUSES &amp; COLD CHAIN INFRASTRUCTURE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0"/>
            <a:ext cx="7086600" cy="1295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91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PUNJAB AGRO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acer\AppData\Local\Temp\Five Rivers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2192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400" y="0"/>
            <a:ext cx="7086600" cy="1447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PUNJAB AGRO JUICES LIMITED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acer\AppData\Local\Temp\Five Rivers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3716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524001"/>
            <a:ext cx="83058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SPECIALITIES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209803"/>
          <a:ext cx="8839200" cy="44957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4200"/>
                <a:gridCol w="5715000"/>
              </a:tblGrid>
              <a:tr h="56106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FRUIT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VEGETABLE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SPECIALITIES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395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KINNNOW (CITRUS)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FIRST OF THE KIND PLANTS IN THE COUNTRY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TO DE-BITTER KINNOW/CITRUS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8205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MANGO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(DUSHERI)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PROCESSING 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&amp; MANUFACTURING MANGO BEVERAGE FROM DUSHERI VARIETY         (SWEET TASTE WITH RICH TEXTURE).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65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AMLA , ALOEVERA, JAMUN / BLACK CARROT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PROCESSING NON-CONVENTIONAL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FRUITS &amp; VEGETABLES TO CATER TO THE  RAPIDLY GROWING HEALTH CONSCIOUS MARKET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65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CHILLI  (RED &amp; GREEN)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PROCESSING &amp; EXPORTING AS PER CUSTOMER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SPECIFICATIONS FOR MULTIPLE USES AS AN INGREDIENT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Arial" pitchFamily="34" charset="0"/>
                <a:cs typeface="Arial" pitchFamily="34" charset="0"/>
              </a:rPr>
              <a:t>SAFE &amp; SECURED OPERATIONS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0"/>
            <a:ext cx="7086600" cy="1066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PUNJAB AGRO JUICES LIMITED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cer\AppData\Local\Temp\Five Rivers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066799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1828800"/>
            <a:ext cx="8686800" cy="4392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●   FSSC 22000 Certified and NPOP (India) &amp; NOP (USA).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● Shock Treatment/Pasteurization/Sterilization to deactivate bacterial and enzymatic reactions.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●   Anti-bacterial &amp; mechanized processing to ensure hygienic operations.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●   Aseptic packaging in 200 – 220 kg aseptic bags with shelf life in excess of 18 months.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●   Testing &amp; Lab unit – to test the samples after regular interval of processing.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●  Well Equipped in-house quality assurance &amp; micro-biological laboratory.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●  In house product development.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192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PAJL PRODUCTS </a:t>
            </a:r>
            <a:endParaRPr lang="en-US" b="1" dirty="0"/>
          </a:p>
        </p:txBody>
      </p:sp>
      <p:pic>
        <p:nvPicPr>
          <p:cNvPr id="5" name="Content Placeholder 4" descr="DSC_1783  8x1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1600200" cy="2209800"/>
          </a:xfrm>
        </p:spPr>
      </p:pic>
      <p:pic>
        <p:nvPicPr>
          <p:cNvPr id="1026" name="Picture 2" descr="C:\Users\acer\Desktop\fwdmail\DSC_1784  8x1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95400"/>
            <a:ext cx="1600200" cy="2209800"/>
          </a:xfrm>
          <a:prstGeom prst="rect">
            <a:avLst/>
          </a:prstGeom>
          <a:noFill/>
        </p:spPr>
      </p:pic>
      <p:pic>
        <p:nvPicPr>
          <p:cNvPr id="1027" name="Picture 3" descr="C:\Users\acer\Desktop\fwdmail\DSC_1785  8x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295400"/>
            <a:ext cx="1600200" cy="2320290"/>
          </a:xfrm>
          <a:prstGeom prst="rect">
            <a:avLst/>
          </a:prstGeom>
          <a:noFill/>
        </p:spPr>
      </p:pic>
      <p:pic>
        <p:nvPicPr>
          <p:cNvPr id="1028" name="Picture 4" descr="C:\Users\acer\Desktop\fwdmail\DSC_1786  8x1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295400"/>
            <a:ext cx="1600200" cy="2209800"/>
          </a:xfrm>
          <a:prstGeom prst="rect">
            <a:avLst/>
          </a:prstGeom>
          <a:noFill/>
        </p:spPr>
      </p:pic>
      <p:pic>
        <p:nvPicPr>
          <p:cNvPr id="1029" name="Picture 5" descr="C:\Users\acer\Desktop\fwdmail\DSC_1790  8x1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295400"/>
            <a:ext cx="1600200" cy="2209800"/>
          </a:xfrm>
          <a:prstGeom prst="rect">
            <a:avLst/>
          </a:prstGeom>
          <a:noFill/>
        </p:spPr>
      </p:pic>
      <p:pic>
        <p:nvPicPr>
          <p:cNvPr id="12" name="Picture 11" descr="C:\Users\acer\AppData\Local\Temp\Five Rivers Logo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57400" cy="12192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8"/>
          <a:srcRect l="18518" r="14815"/>
          <a:stretch>
            <a:fillRect/>
          </a:stretch>
        </p:blipFill>
        <p:spPr>
          <a:xfrm>
            <a:off x="152400" y="3886200"/>
            <a:ext cx="1524000" cy="2740406"/>
          </a:xfrm>
          <a:prstGeom prst="rect">
            <a:avLst/>
          </a:prstGeom>
        </p:spPr>
      </p:pic>
      <p:pic>
        <p:nvPicPr>
          <p:cNvPr id="16" name="Picture 15" descr="IMG_5431.jpg"/>
          <p:cNvPicPr>
            <a:picLocks noChangeAspect="1"/>
          </p:cNvPicPr>
          <p:nvPr/>
        </p:nvPicPr>
        <p:blipFill>
          <a:blip r:embed="rId9"/>
          <a:srcRect l="12903" t="9677" r="13978"/>
          <a:stretch>
            <a:fillRect/>
          </a:stretch>
        </p:blipFill>
        <p:spPr>
          <a:xfrm>
            <a:off x="5334000" y="4191000"/>
            <a:ext cx="1447800" cy="243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 l="18667" t="2667" r="14667"/>
          <a:stretch>
            <a:fillRect/>
          </a:stretch>
        </p:blipFill>
        <p:spPr bwMode="auto">
          <a:xfrm>
            <a:off x="1905000" y="39624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 l="18667" t="5333" r="17333"/>
          <a:stretch>
            <a:fillRect/>
          </a:stretch>
        </p:blipFill>
        <p:spPr bwMode="auto">
          <a:xfrm>
            <a:off x="3581400" y="4114800"/>
            <a:ext cx="160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mage result for chilli paste pic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34200" y="4267200"/>
            <a:ext cx="19780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954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OUR CLIENTAGE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  <a:solidFill>
            <a:srgbClr val="002060"/>
          </a:solidFill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indusatn unile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3048000" cy="1752600"/>
          </a:xfrm>
          <a:prstGeom prst="rect">
            <a:avLst/>
          </a:prstGeom>
        </p:spPr>
      </p:pic>
      <p:pic>
        <p:nvPicPr>
          <p:cNvPr id="7" name="Picture 6" descr="IT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828800"/>
            <a:ext cx="2895600" cy="2286000"/>
          </a:xfrm>
          <a:prstGeom prst="rect">
            <a:avLst/>
          </a:prstGeom>
        </p:spPr>
      </p:pic>
      <p:pic>
        <p:nvPicPr>
          <p:cNvPr id="8" name="Picture 7" descr="crem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438400"/>
            <a:ext cx="2209800" cy="2590800"/>
          </a:xfrm>
          <a:prstGeom prst="rect">
            <a:avLst/>
          </a:prstGeom>
        </p:spPr>
      </p:pic>
      <p:pic>
        <p:nvPicPr>
          <p:cNvPr id="9" name="Picture 8" descr="patanjali.png"/>
          <p:cNvPicPr>
            <a:picLocks noChangeAspect="1"/>
          </p:cNvPicPr>
          <p:nvPr/>
        </p:nvPicPr>
        <p:blipFill rotWithShape="1">
          <a:blip r:embed="rId5" cstate="print"/>
          <a:srcRect t="42600"/>
          <a:stretch/>
        </p:blipFill>
        <p:spPr>
          <a:xfrm>
            <a:off x="3657600" y="5334000"/>
            <a:ext cx="47244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8721"/>
          <a:stretch/>
        </p:blipFill>
        <p:spPr>
          <a:xfrm>
            <a:off x="228600" y="3733800"/>
            <a:ext cx="2057400" cy="2514600"/>
          </a:xfrm>
          <a:prstGeom prst="rect">
            <a:avLst/>
          </a:prstGeom>
        </p:spPr>
      </p:pic>
      <p:pic>
        <p:nvPicPr>
          <p:cNvPr id="13" name="Picture 12" descr="C:\Users\acer\AppData\Local\Temp\Five Rivers Logo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57400" cy="12192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915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5344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PUNJAB AGRI EXPORT CORPORATION LTD.   (PAGREXCO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4900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IN" sz="19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Punjab Agri Export Corporation (PAGREXCO) is a Government of Punjab (India) enterprise which was formed in 1997 to promote fresh agricultural produce mainly fruits, vegetables and processed products. </a:t>
            </a:r>
          </a:p>
          <a:p>
            <a:pPr algn="just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IN" sz="19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We create infrastructure &amp; mechanisms to facilitate distant domestic and export marketing of fruits &amp; vegetables. </a:t>
            </a:r>
          </a:p>
          <a:p>
            <a:pPr algn="just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IN" sz="19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We also introduce and develop new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agri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-technologies to improve the quality of horticulture produce. </a:t>
            </a:r>
          </a:p>
          <a:p>
            <a:pPr algn="just"/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IN" sz="19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We invest in R&amp;D for varietal trials on the new/existing agricultural produce having potential for exports.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Munish\Desktop\logo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2133600" cy="838200"/>
          </a:xfrm>
          <a:prstGeom prst="rect">
            <a:avLst/>
          </a:prstGeom>
          <a:noFill/>
        </p:spPr>
      </p:pic>
      <p:pic>
        <p:nvPicPr>
          <p:cNvPr id="8" name="Picture 2" descr="C:\Users\Pardeep Sharma\Desktop\Punjab Agro's Five River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6002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5715000" cy="762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>     </a:t>
            </a:r>
            <a:r>
              <a:rPr lang="en-US" sz="2400" b="1" dirty="0" smtClean="0">
                <a:solidFill>
                  <a:schemeClr val="tx1"/>
                </a:solidFill>
              </a:rPr>
              <a:t>INFRASTRUCTURE OFFERED BY PAGREXCO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n-IN" sz="6000" b="1" u="sng" dirty="0" smtClean="0">
                <a:latin typeface="Arial" pitchFamily="34" charset="0"/>
                <a:cs typeface="Arial" pitchFamily="34" charset="0"/>
              </a:rPr>
              <a:t>PACK HOUSES FOR FRUITS &amp;VEGETABLES</a:t>
            </a:r>
            <a:r>
              <a:rPr lang="en-IN" sz="6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N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3700" dirty="0" smtClean="0">
                <a:latin typeface="Arial" pitchFamily="34" charset="0"/>
                <a:cs typeface="Arial" pitchFamily="34" charset="0"/>
              </a:rPr>
              <a:t>● 	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Six Pack Houses for fruits &amp; vegetables all across the state:-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			Ludhiana, Patiala, Hoshiarpur, </a:t>
            </a:r>
            <a:r>
              <a:rPr lang="en-IN" sz="4000" dirty="0" err="1" smtClean="0">
                <a:latin typeface="Arial" pitchFamily="34" charset="0"/>
                <a:cs typeface="Arial" pitchFamily="34" charset="0"/>
              </a:rPr>
              <a:t>Gurdaspur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IN" sz="4000" dirty="0" err="1" smtClean="0">
                <a:latin typeface="Arial" pitchFamily="34" charset="0"/>
                <a:cs typeface="Arial" pitchFamily="34" charset="0"/>
              </a:rPr>
              <a:t>Fatehgarh</a:t>
            </a:r>
            <a:r>
              <a:rPr lang="en-IN" sz="4000" dirty="0" smtClean="0">
                <a:latin typeface="Arial" pitchFamily="34" charset="0"/>
                <a:cs typeface="Arial" pitchFamily="34" charset="0"/>
              </a:rPr>
              <a:t> Sahib.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en-IN" sz="4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●  Capacity of the pack house is 1.5 MT per hour.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● Facilities at pack houses:-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		packing,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		cooling,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		pre-cooling (4 MT each)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		cold storage (20 MT each),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		sorting, store-room, etc.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● 2 pack houses have been accredited with APEDA Recognition Certificate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			which is highly beneficial for carrying out exports.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4000" dirty="0" smtClean="0">
                <a:latin typeface="Arial" pitchFamily="34" charset="0"/>
                <a:cs typeface="Arial" pitchFamily="34" charset="0"/>
              </a:rPr>
              <a:t>● Recently, 400 MT fresh green chilli has been exported to UK from PAGREXCO pack house</a:t>
            </a:r>
            <a:r>
              <a:rPr lang="en-IN" sz="3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4" name="Picture 2" descr="C:\Users\Pardeep Sharma\Desktop\Punjab Agro's Five River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7200"/>
            <a:ext cx="1600200" cy="1098248"/>
          </a:xfrm>
          <a:prstGeom prst="rect">
            <a:avLst/>
          </a:prstGeom>
          <a:noFill/>
        </p:spPr>
      </p:pic>
      <p:pic>
        <p:nvPicPr>
          <p:cNvPr id="5" name="Picture 4" descr="C:\Users\Munish\Desktop\logo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371600" cy="129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                            </a:t>
            </a:r>
            <a:r>
              <a:rPr lang="en-IN" sz="3200" b="1" dirty="0" smtClean="0"/>
              <a:t>                                                     </a:t>
            </a:r>
            <a:br>
              <a:rPr lang="en-IN" sz="3200" b="1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200" b="1" dirty="0" smtClean="0">
                <a:latin typeface="Arial" pitchFamily="34" charset="0"/>
                <a:cs typeface="Arial" pitchFamily="34" charset="0"/>
              </a:rPr>
              <a:t>FIVE KINNOW GRADING AND WAXING CENTRES:-</a:t>
            </a:r>
          </a:p>
          <a:p>
            <a:pPr lvl="0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Kangmai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, District Hoshiarpur</a:t>
            </a:r>
          </a:p>
          <a:p>
            <a:pPr lvl="0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Chhauni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Kalan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, District Hoshiarpur</a:t>
            </a:r>
          </a:p>
          <a:p>
            <a:pPr lvl="0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Badal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, District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Muktsar</a:t>
            </a:r>
            <a:endParaRPr lang="en-IN" sz="22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Balluana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, District Fazilka</a:t>
            </a:r>
          </a:p>
          <a:p>
            <a:pPr lvl="0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Tahliwala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Jattan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, District Fazilka</a:t>
            </a:r>
          </a:p>
          <a:p>
            <a:pPr lvl="0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The grading lines are equipped with Imported Volumetric Electronic grader having best accuracy with no human intervention.</a:t>
            </a:r>
          </a:p>
          <a:p>
            <a:pPr lvl="0" algn="just">
              <a:buNone/>
            </a:pPr>
            <a:endParaRPr lang="en-IN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IN" sz="18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Cold storage &amp; Pre-cooling facility at Badal(250 MT) &amp; Kangmai kinnow grading centre have been set up.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4" name="Picture 2" descr="C:\Users\Pardeep Sharma\Desktop\Punjab Agro's Five River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057400" cy="1098248"/>
          </a:xfrm>
          <a:prstGeom prst="rect">
            <a:avLst/>
          </a:prstGeom>
          <a:noFill/>
        </p:spPr>
      </p:pic>
      <p:pic>
        <p:nvPicPr>
          <p:cNvPr id="5" name="Picture 4" descr="C:\Users\Munish\Desktop\logo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447800" cy="1297705"/>
          </a:xfrm>
          <a:prstGeom prst="rect">
            <a:avLst/>
          </a:prstGeom>
          <a:noFill/>
        </p:spPr>
      </p:pic>
      <p:pic>
        <p:nvPicPr>
          <p:cNvPr id="6" name="Picture 2" descr="C:\Users\Munish\Desktop\kinnow mandari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438400"/>
            <a:ext cx="2362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533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E-MARKETING OF PUNJA KINNOW THROUGH NEML (</a:t>
            </a:r>
            <a:r>
              <a:rPr lang="en-IN" sz="2000" b="1" dirty="0" smtClean="0">
                <a:solidFill>
                  <a:schemeClr val="tx1"/>
                </a:solidFill>
              </a:rPr>
              <a:t>NCDEX E MARKETS LTD)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400800" cy="502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sz="19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NCDEX e Markets Limited (NeML) is India’s Biggest Agriculture trading platform, backed by largest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Agri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commodity exchange of India National Commodity &amp; Derivative Exchange.  </a:t>
            </a:r>
          </a:p>
          <a:p>
            <a:pPr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IN" sz="1900" dirty="0" smtClean="0">
                <a:latin typeface="Arial" pitchFamily="34" charset="0"/>
                <a:cs typeface="Arial" pitchFamily="34" charset="0"/>
              </a:rPr>
              <a:t>● 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NeML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has created a platform specially to handle the intricacies of fresh fruits and vegetable trade which has been named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FFresh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IN" sz="17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Punjab Agri Export Corporation Limited (PAGREXCO) has joined hands with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NeML’s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dirty="0" err="1" smtClean="0">
                <a:latin typeface="Arial" pitchFamily="34" charset="0"/>
                <a:cs typeface="Arial" pitchFamily="34" charset="0"/>
              </a:rPr>
              <a:t>FFresh</a:t>
            </a:r>
            <a:r>
              <a:rPr lang="en-IN" sz="2200" dirty="0" smtClean="0">
                <a:latin typeface="Arial" pitchFamily="34" charset="0"/>
                <a:cs typeface="Arial" pitchFamily="34" charset="0"/>
              </a:rPr>
              <a:t> for marketing of Punjab’s Kinnow in distant domestic markets of India by facilitating &amp; educating Punjab farmers.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Kinnow Vertical 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2819400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10312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600200"/>
            <a:ext cx="1641501" cy="954751"/>
          </a:xfrm>
          <a:prstGeom prst="rect">
            <a:avLst/>
          </a:prstGeom>
        </p:spPr>
      </p:pic>
      <p:pic>
        <p:nvPicPr>
          <p:cNvPr id="8" name="Picture 7" descr="C:\Users\Munish\Desktop\logo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2400"/>
            <a:ext cx="1981200" cy="685801"/>
          </a:xfrm>
          <a:prstGeom prst="rect">
            <a:avLst/>
          </a:prstGeom>
          <a:noFill/>
        </p:spPr>
      </p:pic>
      <p:pic>
        <p:nvPicPr>
          <p:cNvPr id="9" name="Picture 2" descr="C:\Users\Pardeep Sharma\Desktop\Punjab Agro's Five Rivers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52400"/>
            <a:ext cx="2057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848600" cy="609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WHAT WE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638800" cy="4343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en-IN" sz="21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Certified Organic Products of Wheat, Rice, Maize, etc.</a:t>
            </a:r>
          </a:p>
          <a:p>
            <a:pPr lvl="0"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IN" sz="21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Best Quality kinnow fruit duly waxed &amp; packed as per International Standards.</a:t>
            </a:r>
          </a:p>
          <a:p>
            <a:pPr lvl="0" algn="just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IN" sz="21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Other fresh vegetables like Potato,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Carrot, Chillies, Tomato, Cauliflower, all Indian &amp; Leafy vegetables, duly graded &amp; packed at our Pack houses, as per demand of the buyer.</a:t>
            </a:r>
          </a:p>
          <a:p>
            <a:pPr lvl="0" algn="just"/>
            <a:endParaRPr lang="en-IN" sz="13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IN" sz="2100" dirty="0" smtClean="0">
                <a:latin typeface="Arial" pitchFamily="34" charset="0"/>
                <a:cs typeface="Arial" pitchFamily="34" charset="0"/>
              </a:rPr>
              <a:t>●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APEDA recognized pack houses for packing of fresh fruits &amp; vegetables by facilitating the exporters/farmers.</a:t>
            </a:r>
          </a:p>
          <a:p>
            <a:pPr lvl="0" algn="just"/>
            <a:endParaRPr lang="en-IN" dirty="0" smtClean="0"/>
          </a:p>
          <a:p>
            <a:pPr lvl="0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C:\Users\user\Desktop\1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931090" cy="4267200"/>
          </a:xfrm>
          <a:prstGeom prst="rect">
            <a:avLst/>
          </a:prstGeom>
          <a:noFill/>
        </p:spPr>
      </p:pic>
      <p:pic>
        <p:nvPicPr>
          <p:cNvPr id="5" name="Picture 4" descr="C:\Users\Munish\Desktop\logop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447800" cy="762000"/>
          </a:xfrm>
          <a:prstGeom prst="rect">
            <a:avLst/>
          </a:prstGeom>
          <a:noFill/>
        </p:spPr>
      </p:pic>
      <p:pic>
        <p:nvPicPr>
          <p:cNvPr id="6" name="Picture 2" descr="C:\Users\Pardeep Sharma\Desktop\Punjab Agro's Five Rivers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0574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PRODUCTS</a:t>
            </a:r>
            <a:endParaRPr lang="en-IN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5815"/>
          <a:ext cx="7924799" cy="541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634540"/>
                <a:gridCol w="3073860"/>
                <a:gridCol w="3454399"/>
              </a:tblGrid>
              <a:tr h="39262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Sr. No. 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 we can Offer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Estimated* quantity  (in MT)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3913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Wheat and Wheat Products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3499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Wheat and Wheat Products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Wheat Flour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Wheat Dalia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9024" marR="9024" marT="9525" marB="0" anchor="ctr"/>
                </a:tc>
              </a:tr>
              <a:tr h="342312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Basmati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Paddy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and its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Products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Basmati Paddy 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Basmati Rice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480</a:t>
                      </a:r>
                    </a:p>
                  </a:txBody>
                  <a:tcPr marL="9024" marR="9024" marT="9525" marB="0" anchor="ctr"/>
                </a:tc>
              </a:tr>
              <a:tr h="2639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Basmati Brown Rice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Maize and Maize Products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Maize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Maize Flour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Maize Dalia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024" marR="9024" marT="9525" marB="0" anchor="ctr"/>
                </a:tc>
              </a:tr>
              <a:tr h="26186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Others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2618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Turmeric Powder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Mustard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Mustard Oil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4000 Litre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Moong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Chickpea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/>
                </a:tc>
              </a:tr>
              <a:tr h="24391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Urad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Mah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024" marR="9024" marT="9525" marB="0" anchor="ctr"/>
                </a:tc>
              </a:tr>
            </a:tbl>
          </a:graphicData>
        </a:graphic>
      </p:graphicFrame>
      <p:pic>
        <p:nvPicPr>
          <p:cNvPr id="6" name="Picture 5" descr="C:\Users\Munish\Desktop\logo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1447800" cy="762000"/>
          </a:xfrm>
          <a:prstGeom prst="rect">
            <a:avLst/>
          </a:prstGeom>
          <a:noFill/>
        </p:spPr>
      </p:pic>
      <p:pic>
        <p:nvPicPr>
          <p:cNvPr id="7" name="Picture 2" descr="C:\Users\Pardeep Sharma\Desktop\Punjab Agro's Five River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2057400" cy="685800"/>
          </a:xfrm>
          <a:prstGeom prst="rect">
            <a:avLst/>
          </a:prstGeom>
          <a:noFill/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195"/>
          <a:ext cx="8153399" cy="548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981"/>
                <a:gridCol w="652844"/>
                <a:gridCol w="3162529"/>
                <a:gridCol w="3554045"/>
              </a:tblGrid>
              <a:tr h="38960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Sr. No. 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 we can Offer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Estimated* quantity  (in MT)</a:t>
                      </a:r>
                    </a:p>
                  </a:txBody>
                  <a:tcPr marL="9024" marR="90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9158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Wheat and Wheat Products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3472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Wheat and Wheat Products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Wheat Flour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1900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Wheat Dalia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9024" marR="9024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9679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Basmati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Paddy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and its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Products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Basmati Paddy 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9024" marR="9024" marT="9525" marB="0" anchor="ctr"/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Basmati Rice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480</a:t>
                      </a:r>
                    </a:p>
                  </a:txBody>
                  <a:tcPr marL="9024" marR="9024" marT="9525" marB="0" anchor="ctr"/>
                </a:tc>
              </a:tr>
              <a:tr h="2619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Basmati Brown Rice</a:t>
                      </a:r>
                    </a:p>
                  </a:txBody>
                  <a:tcPr marL="9024" marR="90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024" marR="9024" marT="9525" marB="0" anchor="ctr"/>
                </a:tc>
              </a:tr>
              <a:tr h="25915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Maize and Maize Products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Maize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Maize Flour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Maize Dalia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9024" marR="90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984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Others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/>
                </a:tc>
              </a:tr>
              <a:tr h="2598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Turmeric Powder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Mustard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Mustard Oil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4000 Litre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Moong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Chickpea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1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Urad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Mah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024" marR="90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algn="ctr"/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MEGA FOOD PARK, LADHOWAL, LUDHIANA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990599"/>
            <a:ext cx="7924800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PAIC is setting up this Food Park with an investment of Rs.117.61 Cr. (MoFPI-Rs.50 Cr.; NABARD – Rs.27 Cr.; PAIC – Rs.41 Cr.)</a:t>
            </a:r>
          </a:p>
          <a:p>
            <a:pPr marL="285750" indent="-285750" algn="just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Based on Hub &amp; Spoke Model:  Hub 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Ladhowal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Spokes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Abohar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Hoshiarpur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Amritsar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Bathinda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Ladhowal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units are provided with state-of-art enabling basic infrastructure and core common processing facilities.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Entrepreneurs are required to focus on establishment/running of their respective processing units. </a:t>
            </a:r>
          </a:p>
          <a:p>
            <a:pPr marL="285750" indent="-285750" algn="just"/>
            <a:endParaRPr lang="en-GB" sz="105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Standard factory buildings with plug &amp; play facilities have also been set up for MSME units. </a:t>
            </a:r>
          </a:p>
          <a:p>
            <a:pPr marL="285750" indent="-285750" algn="just"/>
            <a:endParaRPr lang="en-GB" sz="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Spokes are being provided with cold stores, warehouses, etc. </a:t>
            </a:r>
          </a:p>
          <a:p>
            <a:pPr marL="285750" indent="-285750" algn="just"/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Developed plots ranging from 1500 sq. yd to 6000 sq. yd are available @4,400/- per sq. yard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85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009900"/>
                </a:solidFill>
                <a:cs typeface="Arial" pitchFamily="34" charset="0"/>
              </a:rPr>
              <a:t/>
            </a:r>
            <a:br>
              <a:rPr lang="en-US" b="1" u="sng" dirty="0" smtClean="0">
                <a:solidFill>
                  <a:srgbClr val="009900"/>
                </a:solidFill>
                <a:cs typeface="Arial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cs typeface="Arial" pitchFamily="34" charset="0"/>
              </a:rPr>
              <a:t>INSTITUTIONAL SUPPORT TO FARMERS</a:t>
            </a:r>
            <a:r>
              <a:rPr lang="en-US" b="1" u="sng" dirty="0" smtClean="0">
                <a:solidFill>
                  <a:srgbClr val="009900"/>
                </a:solidFill>
                <a:cs typeface="Arial" pitchFamily="34" charset="0"/>
              </a:rPr>
              <a:t/>
            </a:r>
            <a:br>
              <a:rPr lang="en-US" b="1" u="sng" dirty="0" smtClean="0">
                <a:solidFill>
                  <a:srgbClr val="009900"/>
                </a:solidFill>
                <a:cs typeface="Arial" pitchFamily="34" charset="0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742950" indent="-742950" algn="just">
              <a:lnSpc>
                <a:spcPct val="80000"/>
              </a:lnSpc>
              <a:buNone/>
            </a:pPr>
            <a:endParaRPr lang="en-US" sz="4000" b="1" u="sng" dirty="0" smtClean="0">
              <a:solidFill>
                <a:srgbClr val="009900"/>
              </a:solidFill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Moblization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en-US" sz="3600" b="1" i="1" dirty="0" smtClean="0">
                <a:cs typeface="Arial" pitchFamily="34" charset="0"/>
              </a:rPr>
              <a:t>Awareness Camps</a:t>
            </a:r>
          </a:p>
          <a:p>
            <a:pPr algn="just">
              <a:lnSpc>
                <a:spcPct val="80000"/>
              </a:lnSpc>
              <a:buNone/>
            </a:pPr>
            <a:endParaRPr lang="en-US" sz="3600" b="1" dirty="0" smtClean="0"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Registration: </a:t>
            </a:r>
            <a:r>
              <a:rPr lang="en-US" sz="3600" b="1" i="1" dirty="0" smtClean="0">
                <a:cs typeface="Arial" pitchFamily="34" charset="0"/>
              </a:rPr>
              <a:t>In Cluster Forms</a:t>
            </a:r>
          </a:p>
          <a:p>
            <a:pPr algn="just">
              <a:lnSpc>
                <a:spcPct val="80000"/>
              </a:lnSpc>
              <a:buNone/>
            </a:pPr>
            <a:endParaRPr lang="en-US" sz="36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Training, Guidance and Technical support 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3600" b="1" i="1" dirty="0" smtClean="0"/>
              <a:t>Organic Standard, Organic farm Management, on farm inputs.</a:t>
            </a:r>
          </a:p>
          <a:p>
            <a:pPr algn="just">
              <a:lnSpc>
                <a:spcPct val="80000"/>
              </a:lnSpc>
              <a:buNone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Monitoring</a:t>
            </a:r>
            <a:r>
              <a:rPr lang="en-US" sz="3600" b="1" dirty="0" smtClean="0">
                <a:solidFill>
                  <a:schemeClr val="accent6"/>
                </a:solidFill>
              </a:rPr>
              <a:t>:</a:t>
            </a:r>
            <a:r>
              <a:rPr lang="en-US" sz="3600" b="1" dirty="0" smtClean="0">
                <a:solidFill>
                  <a:schemeClr val="tx2"/>
                </a:solidFill>
              </a:rPr>
              <a:t>- </a:t>
            </a:r>
            <a:r>
              <a:rPr lang="en-US" sz="3600" b="1" i="1" dirty="0" smtClean="0"/>
              <a:t>Regular visits, Internal &amp; External Audits. </a:t>
            </a:r>
          </a:p>
          <a:p>
            <a:pPr algn="just">
              <a:lnSpc>
                <a:spcPct val="80000"/>
              </a:lnSpc>
            </a:pPr>
            <a:endParaRPr lang="en-US" sz="3600" b="1" dirty="0" smtClean="0"/>
          </a:p>
          <a:p>
            <a:pPr algn="just">
              <a:lnSpc>
                <a:spcPct val="80000"/>
              </a:lnSpc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Certification</a:t>
            </a:r>
            <a:r>
              <a:rPr lang="en-US" sz="3600" b="1" dirty="0" smtClean="0"/>
              <a:t>:- </a:t>
            </a:r>
            <a:r>
              <a:rPr lang="en-US" sz="3600" b="1" i="1" dirty="0" smtClean="0"/>
              <a:t>Internal Quality Control System, Documentation, </a:t>
            </a:r>
          </a:p>
          <a:p>
            <a:pPr algn="just">
              <a:lnSpc>
                <a:spcPct val="80000"/>
              </a:lnSpc>
            </a:pPr>
            <a:endParaRPr lang="en-US" sz="3600" b="1" i="1" dirty="0" smtClean="0"/>
          </a:p>
          <a:p>
            <a:pPr algn="just">
              <a:lnSpc>
                <a:spcPct val="80000"/>
              </a:lnSpc>
              <a:buNone/>
            </a:pPr>
            <a:r>
              <a:rPr lang="en-US" sz="3600" b="1" i="1" dirty="0" smtClean="0"/>
              <a:t>	Traceability, External audits:- Generation of Organic Certificate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4400" b="1" dirty="0" smtClean="0"/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 	</a:t>
            </a:r>
            <a:endParaRPr lang="en-IN" dirty="0"/>
          </a:p>
        </p:txBody>
      </p:sp>
      <p:pic>
        <p:nvPicPr>
          <p:cNvPr id="4" name="Picture 3" descr="C:\Users\Munish\Desktop\logo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52600" cy="762000"/>
          </a:xfrm>
          <a:prstGeom prst="rect">
            <a:avLst/>
          </a:prstGeom>
          <a:noFill/>
        </p:spPr>
      </p:pic>
      <p:pic>
        <p:nvPicPr>
          <p:cNvPr id="5" name="Picture 2" descr="C:\Users\Pardeep Sharma\Desktop\Punjab Agro's Five River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9" y="152400"/>
            <a:ext cx="2490537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N" sz="3600" b="1" dirty="0" smtClean="0"/>
              <a:t>STORAGE/ PROCESSING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324600" cy="4343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IN" dirty="0" smtClean="0"/>
              <a:t>Procurement from Certified Organic farms at remunerative prices to farmers.</a:t>
            </a:r>
          </a:p>
          <a:p>
            <a:r>
              <a:rPr lang="en-IN" dirty="0" smtClean="0"/>
              <a:t>Residue testing.</a:t>
            </a:r>
          </a:p>
          <a:p>
            <a:r>
              <a:rPr lang="en-IN" dirty="0" smtClean="0"/>
              <a:t>Storage in specialized structure, the cocoons.</a:t>
            </a:r>
          </a:p>
          <a:p>
            <a:r>
              <a:rPr lang="en-IN" dirty="0" smtClean="0"/>
              <a:t>Processing at Certified Organic mills explicitly for the purpose.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Certified Organic Products</a:t>
            </a:r>
          </a:p>
          <a:p>
            <a:pPr algn="ctr">
              <a:buNone/>
            </a:pPr>
            <a:r>
              <a:rPr lang="en-IN" dirty="0" smtClean="0"/>
              <a:t>Brand “FIVE RIVERS”</a:t>
            </a:r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i="1" dirty="0" smtClean="0"/>
              <a:t>The Samples passed at renowned lab of Germany</a:t>
            </a:r>
          </a:p>
          <a:p>
            <a:pPr algn="ctr">
              <a:buNone/>
            </a:pPr>
            <a:endParaRPr lang="en-IN" dirty="0"/>
          </a:p>
        </p:txBody>
      </p:sp>
      <p:sp>
        <p:nvSpPr>
          <p:cNvPr id="5" name="Down Arrow 4"/>
          <p:cNvSpPr/>
          <p:nvPr/>
        </p:nvSpPr>
        <p:spPr>
          <a:xfrm>
            <a:off x="3352800" y="3200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7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524000"/>
            <a:ext cx="1959429" cy="2133600"/>
          </a:xfrm>
          <a:prstGeom prst="rect">
            <a:avLst/>
          </a:prstGeom>
          <a:noFill/>
        </p:spPr>
      </p:pic>
      <p:pic>
        <p:nvPicPr>
          <p:cNvPr id="3078" name="Picture 6" descr="Image result for rice m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86200"/>
            <a:ext cx="198501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ownloads\Organic farming of 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1905000" cy="1344744"/>
          </a:xfrm>
          <a:prstGeom prst="rect">
            <a:avLst/>
          </a:prstGeom>
          <a:noFill/>
        </p:spPr>
      </p:pic>
      <p:pic>
        <p:nvPicPr>
          <p:cNvPr id="5" name="Picture 5" descr="C:\Users\user\Downloads\Direct access to consum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724400"/>
            <a:ext cx="2362200" cy="1395977"/>
          </a:xfrm>
          <a:prstGeom prst="rect">
            <a:avLst/>
          </a:prstGeom>
          <a:noFill/>
        </p:spPr>
      </p:pic>
      <p:pic>
        <p:nvPicPr>
          <p:cNvPr id="3074" name="Picture 2" descr="C:\Users\user\Desktop\ecommerce-marketing-specialis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83380"/>
            <a:ext cx="2362200" cy="1265464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1440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IN" sz="2800" b="1" dirty="0" smtClean="0"/>
              <a:t>The Whole Process- production system, storage, processing, packing, labelling, trading is verified through Organic Certification.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657600" y="2514600"/>
            <a:ext cx="2508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Procurement/Storage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14400" y="25146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Organic Certification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248400" y="2514600"/>
            <a:ext cx="2508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Processing at Certified Organic Plant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362200" y="6248400"/>
            <a:ext cx="2508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Marketing Platforms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2362200" y="2971800"/>
            <a:ext cx="13716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2933700" y="37719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400300" y="38481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 descr="C:\Users\user\Downloads\Organic Storage of food grain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143000"/>
            <a:ext cx="1904999" cy="1219200"/>
          </a:xfrm>
          <a:prstGeom prst="rect">
            <a:avLst/>
          </a:prstGeom>
          <a:noFill/>
        </p:spPr>
      </p:pic>
      <p:pic>
        <p:nvPicPr>
          <p:cNvPr id="39" name="Picture 7" descr="C:\Users\user\Downloads\Organic processing of food gr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219200"/>
            <a:ext cx="1819247" cy="1265537"/>
          </a:xfrm>
          <a:prstGeom prst="rect">
            <a:avLst/>
          </a:prstGeom>
          <a:noFill/>
        </p:spPr>
      </p:pic>
      <p:cxnSp>
        <p:nvCxnSpPr>
          <p:cNvPr id="45" name="Straight Connector 44"/>
          <p:cNvCxnSpPr/>
          <p:nvPr/>
        </p:nvCxnSpPr>
        <p:spPr>
          <a:xfrm>
            <a:off x="8382000" y="19812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429500" y="3238500"/>
            <a:ext cx="2590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6934200" y="38100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 flipV="1">
            <a:off x="6934200" y="45720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2286000" y="29718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Farmer 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124200" y="1981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981200" y="35052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Consumer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2401094" y="3390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58674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OUR CERTIFIED ORGANIC PRODUCTS</a:t>
            </a:r>
            <a:endParaRPr lang="en-IN" dirty="0"/>
          </a:p>
        </p:txBody>
      </p:sp>
      <p:pic>
        <p:nvPicPr>
          <p:cNvPr id="4" name="Picture 4" descr="C:\Users\user\Desktop\Maize Dal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1580444" cy="2133600"/>
          </a:xfrm>
          <a:prstGeom prst="rect">
            <a:avLst/>
          </a:prstGeom>
          <a:noFill/>
        </p:spPr>
      </p:pic>
      <p:pic>
        <p:nvPicPr>
          <p:cNvPr id="5" name="Picture 3" descr="C:\Users\user\Desktop\Long Basmati R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2209800" cy="3064851"/>
          </a:xfrm>
          <a:prstGeom prst="rect">
            <a:avLst/>
          </a:prstGeom>
          <a:noFill/>
        </p:spPr>
      </p:pic>
      <p:pic>
        <p:nvPicPr>
          <p:cNvPr id="6" name="Picture 2" descr="C:\Users\user\Desktop\Whole Wheat At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76400"/>
            <a:ext cx="2772383" cy="3682214"/>
          </a:xfrm>
          <a:prstGeom prst="rect">
            <a:avLst/>
          </a:prstGeom>
          <a:noFill/>
        </p:spPr>
      </p:pic>
      <p:pic>
        <p:nvPicPr>
          <p:cNvPr id="7" name="Picture 5" descr="C:\Users\user\Desktop\Wheat Dal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895600"/>
            <a:ext cx="1495987" cy="2133600"/>
          </a:xfrm>
          <a:prstGeom prst="rect">
            <a:avLst/>
          </a:prstGeom>
          <a:noFill/>
        </p:spPr>
      </p:pic>
      <p:pic>
        <p:nvPicPr>
          <p:cNvPr id="8" name="Picture 6" descr="C:\Users\user\Desktop\Maize Flou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362200"/>
            <a:ext cx="2057400" cy="280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5627" y="352136"/>
            <a:ext cx="8441173" cy="577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42196" rIns="84392" bIns="42196" rtlCol="0">
            <a:spAutoFit/>
          </a:bodyPr>
          <a:lstStyle>
            <a:defPPr>
              <a:defRPr lang="pt-BR"/>
            </a:defPPr>
            <a:lvl1pPr>
              <a:defRPr sz="3200">
                <a:solidFill>
                  <a:srgbClr val="4F2D7F"/>
                </a:solidFill>
                <a:latin typeface="Arial" pitchFamily="34" charset="0"/>
              </a:defRPr>
            </a:lvl1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BIRD EYE VIEW - CPC</a:t>
            </a:r>
            <a:endParaRPr lang="en-US" sz="2031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5627" y="152400"/>
            <a:ext cx="8517373" cy="577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42196" rIns="84392" bIns="42196" rtlCol="0">
            <a:spAutoFit/>
          </a:bodyPr>
          <a:lstStyle>
            <a:defPPr>
              <a:defRPr lang="pt-BR"/>
            </a:defPPr>
            <a:lvl1pPr>
              <a:defRPr sz="3200">
                <a:solidFill>
                  <a:srgbClr val="4F2D7F"/>
                </a:solidFill>
                <a:latin typeface="Arial" pitchFamily="34" charset="0"/>
              </a:defRPr>
            </a:lvl1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ACTUAL SITE PHOTOGRAPHS</a:t>
            </a:r>
            <a:endParaRPr lang="en-US" sz="2031" b="1" dirty="0"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240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IN" sz="2000" b="1" dirty="0" smtClean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4338" name="AutoShape 2" descr="https://attachment.outlook.live.net/owa/sukhbir_1@hotmail.com/service.svc/s/GetAttachmentThumbnail?id=AQMkADAwATE2MjIAMS00ZjQ0AC1jMDVkLTAwAi0wMAoARgAAA7b9MDlA7D5CiIm23I%2BsJvwHAJzZrCacTUtCsVJyIsVapegAAAIBDAAAAJzZrCacTUtCsVJyIsVapegAAuynoQYAAAABEgAQAAi217un5ElBlLnsP9xZpK8%3D&amp;thumbnailType=2&amp;owa=outlook.live.com&amp;scriptVer=2018120302.05&amp;isc=1&amp;X-OWA-CANARY=N2OP7uNy7E-N46eIc7otvbACQw3jYNYYx8Smiw5lK3RqI66jE5HKyGG5b8G-HK6I4X0LLf8wBm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2NTctMTMyOTkwNTc1N1wiLFwicHVpZFwiOlwiMzg5MzcwMTgwMDU5MjI5XCIsXCJvaWRcIjpcIjAwMDE2MjIxLTRmNDQtYzA1ZC0wMDAwLTAwMDAwMDAwMDAwMFwiLFwic2NvcGVcIjpcIk93YURvd25sb2FkXCJ9IiwibmJmIjoxNTQ0Njk1NzU2LCJleHAiOjE1NDQ2OTYzNTYsImlzcyI6IjAwMDAwMDAyLTAwMDAtMGZmMS1jZTAwLTAwMDAwMDAwMDAwMEA4NGRmOWU3Zi1lOWY2LTQwYWYtYjQzNS1hYWFhYWFhYWFhYWEiLCJhdWQiOiIwMDAwMDAwMi0wMDAwLTBmZjEtY2UwMC0wMDAwMDAwMDAwMDAvYXR0YWNobWVudC5vdXRsb29rLmxpdmUubmV0QDg0ZGY5ZTdmLWU5ZjYtNDBhZi1iNDM1LWFhYWFhYWFhYWFhYSJ9.Y3hXI1yBfUoHO-PmQ5gXxLaFdjeXe8Mp4lfa8HIJpIAU6nH5SUHy_ImdGYuxFdZ93olT16yxX0YeFfWG48sHUGfTMYkOy0xzbS47Ax4MprORkW9az1NrquQko1JkyiMFSNKz9HqNmTRGKpvBlwVXiPKsKTKwCkqbNFEAw2ALPRkEml3s8LKxv1u5UZOLzhfYBJIfrcF2x1J_-oVSZeizsxl24Ci6vzTHqUNlYbH7fZbPdqWoKfXfo1HSLExQXGDLx0WbG9W3faQvkMolxkGlxWmzW21kBzNiwAzlnRhyHA7eTrF-IubuykXvteK1NgjLNmEXrA52v9xu4jxph59Hx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https://attachment.outlook.live.net/owa/sukhbir_1@hotmail.com/service.svc/s/GetAttachmentThumbnail?id=AQMkADAwATE2MjIAMS00ZjQ0AC1jMDVkLTAwAi0wMAoARgAAA7b9MDlA7D5CiIm23I%2BsJvwHAJzZrCacTUtCsVJyIsVapegAAAIBDAAAAJzZrCacTUtCsVJyIsVapegAAuynoQYAAAABEgAQAAi217un5ElBlLnsP9xZpK8%3D&amp;thumbnailType=2&amp;owa=outlook.live.com&amp;scriptVer=2018120302.05&amp;isc=1&amp;X-OWA-CANARY=N2OP7uNy7E-N46eIc7otvbACQw3jYNYYx8Smiw5lK3RqI66jE5HKyGG5b8G-HK6I4X0LLf8wBm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2NTctMTMyOTkwNTc1N1wiLFwicHVpZFwiOlwiMzg5MzcwMTgwMDU5MjI5XCIsXCJvaWRcIjpcIjAwMDE2MjIxLTRmNDQtYzA1ZC0wMDAwLTAwMDAwMDAwMDAwMFwiLFwic2NvcGVcIjpcIk93YURvd25sb2FkXCJ9IiwibmJmIjoxNTQ0Njk1NzU2LCJleHAiOjE1NDQ2OTYzNTYsImlzcyI6IjAwMDAwMDAyLTAwMDAtMGZmMS1jZTAwLTAwMDAwMDAwMDAwMEA4NGRmOWU3Zi1lOWY2LTQwYWYtYjQzNS1hYWFhYWFhYWFhYWEiLCJhdWQiOiIwMDAwMDAwMi0wMDAwLTBmZjEtY2UwMC0wMDAwMDAwMDAwMDAvYXR0YWNobWVudC5vdXRsb29rLmxpdmUubmV0QDg0ZGY5ZTdmLWU5ZjYtNDBhZi1iNDM1LWFhYWFhYWFhYWFhYSJ9.Y3hXI1yBfUoHO-PmQ5gXxLaFdjeXe8Mp4lfa8HIJpIAU6nH5SUHy_ImdGYuxFdZ93olT16yxX0YeFfWG48sHUGfTMYkOy0xzbS47Ax4MprORkW9az1NrquQko1JkyiMFSNKz9HqNmTRGKpvBlwVXiPKsKTKwCkqbNFEAw2ALPRkEml3s8LKxv1u5UZOLzhfYBJIfrcF2x1J_-oVSZeizsxl24Ci6vzTHqUNlYbH7fZbPdqWoKfXfo1HSLExQXGDLx0WbG9W3faQvkMolxkGlxWmzW21kBzNiwAzlnRhyHA7eTrF-IubuykXvteK1NgjLNmEXrA52v9xu4jxph59Hx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https://attachment.outlook.live.net/owa/sukhbir_1@hotmail.com/service.svc/s/GetAttachmentThumbnail?id=AQMkADAwATE2MjIAMS00ZjQ0AC1jMDVkLTAwAi0wMAoARgAAA7b9MDlA7D5CiIm23I%2BsJvwHAJzZrCacTUtCsVJyIsVapegAAAIBDAAAAJzZrCacTUtCsVJyIsVapegAAuynoQYAAAABEgAQAAi217un5ElBlLnsP9xZpK8%3D&amp;thumbnailType=2&amp;owa=outlook.live.com&amp;scriptVer=2018120302.05&amp;isc=1&amp;X-OWA-CANARY=N2OP7uNy7E-N46eIc7otvbACQw3jYNYYx8Smiw5lK3RqI66jE5HKyGG5b8G-HK6I4X0LLf8wBm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2NTctMTMyOTkwNTc1N1wiLFwicHVpZFwiOlwiMzg5MzcwMTgwMDU5MjI5XCIsXCJvaWRcIjpcIjAwMDE2MjIxLTRmNDQtYzA1ZC0wMDAwLTAwMDAwMDAwMDAwMFwiLFwic2NvcGVcIjpcIk93YURvd25sb2FkXCJ9IiwibmJmIjoxNTQ0Njk1NzU2LCJleHAiOjE1NDQ2OTYzNTYsImlzcyI6IjAwMDAwMDAyLTAwMDAtMGZmMS1jZTAwLTAwMDAwMDAwMDAwMEA4NGRmOWU3Zi1lOWY2LTQwYWYtYjQzNS1hYWFhYWFhYWFhYWEiLCJhdWQiOiIwMDAwMDAwMi0wMDAwLTBmZjEtY2UwMC0wMDAwMDAwMDAwMDAvYXR0YWNobWVudC5vdXRsb29rLmxpdmUubmV0QDg0ZGY5ZTdmLWU5ZjYtNDBhZi1iNDM1LWFhYWFhYWFhYWFhYSJ9.Y3hXI1yBfUoHO-PmQ5gXxLaFdjeXe8Mp4lfa8HIJpIAU6nH5SUHy_ImdGYuxFdZ93olT16yxX0YeFfWG48sHUGfTMYkOy0xzbS47Ax4MprORkW9az1NrquQko1JkyiMFSNKz9HqNmTRGKpvBlwVXiPKsKTKwCkqbNFEAw2ALPRkEml3s8LKxv1u5UZOLzhfYBJIfrcF2x1J_-oVSZeizsxl24Ci6vzTHqUNlYbH7fZbPdqWoKfXfo1HSLExQXGDLx0WbG9W3faQvkMolxkGlxWmzW21kBzNiwAzlnRhyHA7eTrF-IubuykXvteK1NgjLNmEXrA52v9xu4jxph59Hx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https://attachment.outlook.live.net/owa/sukhbir_1@hotmail.com/service.svc/s/GetAttachmentThumbnail?id=AQMkADAwATE2MjIAMS00ZjQ0AC1jMDVkLTAwAi0wMAoARgAAA7b9MDlA7D5CiIm23I%2BsJvwHAJzZrCacTUtCsVJyIsVapegAAAIBDAAAAJzZrCacTUtCsVJyIsVapegAAuynoQYAAAABEgAQAAi217un5ElBlLnsP9xZpK8%3D&amp;thumbnailType=2&amp;owa=outlook.live.com&amp;scriptVer=2018120302.05&amp;isc=1&amp;X-OWA-CANARY=N2OP7uNy7E-N46eIc7otvbACQw3jYNYYx8Smiw5lK3RqI66jE5HKyGG5b8G-HK6I4X0LLf8wBm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2NTctMTMyOTkwNTc1N1wiLFwicHVpZFwiOlwiMzg5MzcwMTgwMDU5MjI5XCIsXCJvaWRcIjpcIjAwMDE2MjIxLTRmNDQtYzA1ZC0wMDAwLTAwMDAwMDAwMDAwMFwiLFwic2NvcGVcIjpcIk93YURvd25sb2FkXCJ9IiwibmJmIjoxNTQ0Njk1NzU2LCJleHAiOjE1NDQ2OTYzNTYsImlzcyI6IjAwMDAwMDAyLTAwMDAtMGZmMS1jZTAwLTAwMDAwMDAwMDAwMEA4NGRmOWU3Zi1lOWY2LTQwYWYtYjQzNS1hYWFhYWFhYWFhYWEiLCJhdWQiOiIwMDAwMDAwMi0wMDAwLTBmZjEtY2UwMC0wMDAwMDAwMDAwMDAvYXR0YWNobWVudC5vdXRsb29rLmxpdmUubmV0QDg0ZGY5ZTdmLWU5ZjYtNDBhZi1iNDM1LWFhYWFhYWFhYWFhYSJ9.Y3hXI1yBfUoHO-PmQ5gXxLaFdjeXe8Mp4lfa8HIJpIAU6nH5SUHy_ImdGYuxFdZ93olT16yxX0YeFfWG48sHUGfTMYkOy0xzbS47Ax4MprORkW9az1NrquQko1JkyiMFSNKz9HqNmTRGKpvBlwVXiPKsKTKwCkqbNFEAw2ALPRkEml3s8LKxv1u5UZOLzhfYBJIfrcF2x1J_-oVSZeizsxl24Ci6vzTHqUNlYbH7fZbPdqWoKfXfo1HSLExQXGDLx0WbG9W3faQvkMolxkGlxWmzW21kBzNiwAzlnRhyHA7eTrF-IubuykXvteK1NgjLNmEXrA52v9xu4jxph59Hx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https://attachment.outlook.live.net/owa/sukhbir_1@hotmail.com/service.svc/s/GetAttachmentThumbnail?id=AQMkADAwATE2MjIAMS00ZjQ0AC1jMDVkLTAwAi0wMAoARgAAA7b9MDlA7D5CiIm23I%2BsJvwHAJzZrCacTUtCsVJyIsVapegAAAIBDAAAAJzZrCacTUtCsVJyIsVapegAAuynoQYAAAABEgAQAAi217un5ElBlLnsP9xZpK8%3D&amp;thumbnailType=2&amp;owa=outlook.live.com&amp;scriptVer=2018120302.05&amp;isc=1&amp;X-OWA-CANARY=mNPUHZUONkm2G2YEKavvRIBJXDDjYNYYjsOa0PBRTT-mBMHUgo7hwa83XKfgPRjoKuJJrn_Onk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TA2NTctMTMyOTkwNTc1N1wiLFwicHVpZFwiOlwiMzg5MzcwMTgwMDU5MjI5XCIsXCJvaWRcIjpcIjAwMDE2MjIxLTRmNDQtYzA1ZC0wMDAwLTAwMDAwMDAwMDAwMFwiLFwic2NvcGVcIjpcIk93YURvd25sb2FkXCJ9IiwibmJmIjoxNTQ0Njk1NzU2LCJleHAiOjE1NDQ2OTYzNTYsImlzcyI6IjAwMDAwMDAyLTAwMDAtMGZmMS1jZTAwLTAwMDAwMDAwMDAwMEA4NGRmOWU3Zi1lOWY2LTQwYWYtYjQzNS1hYWFhYWFhYWFhYWEiLCJhdWQiOiIwMDAwMDAwMi0wMDAwLTBmZjEtY2UwMC0wMDAwMDAwMDAwMDAvYXR0YWNobWVudC5vdXRsb29rLmxpdmUubmV0QDg0ZGY5ZTdmLWU5ZjYtNDBhZi1iNDM1LWFhYWFhYWFhYWFhYSJ9.Y3hXI1yBfUoHO-PmQ5gXxLaFdjeXe8Mp4lfa8HIJpIAU6nH5SUHy_ImdGYuxFdZ93olT16yxX0YeFfWG48sHUGfTMYkOy0xzbS47Ax4MprORkW9az1NrquQko1JkyiMFSNKz9HqNmTRGKpvBlwVXiPKsKTKwCkqbNFEAw2ALPRkEml3s8LKxv1u5UZOLzhfYBJIfrcF2x1J_-oVSZeizsxl24Ci6vzTHqUNlYbH7fZbPdqWoKfXfo1HSLExQXGDLx0WbG9W3faQvkMolxkGlxWmzW21kBzNiwAzlnRhyHA7eTrF-IubuykXvteK1NgjLNmEXrA52v9xu4jxph59Hx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C:\Users\Project1\Desktop\main g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419600" cy="2667000"/>
          </a:xfrm>
          <a:prstGeom prst="rect">
            <a:avLst/>
          </a:prstGeom>
          <a:noFill/>
        </p:spPr>
      </p:pic>
      <p:pic>
        <p:nvPicPr>
          <p:cNvPr id="16" name="Picture 11" descr="C:\Users\Project1\Desktop\IMG-20181210-WA0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48200" y="838200"/>
            <a:ext cx="4267200" cy="259080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581400"/>
            <a:ext cx="43434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152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     </a:t>
            </a:r>
            <a:r>
              <a:rPr lang="en-US" sz="3200" b="1" dirty="0" smtClean="0"/>
              <a:t>A SPECIAL PURPOSE VEHICLE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610600" cy="42672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Established in 2006 by Government of Punjab (India). 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● 	To support the small &amp; marginal farmers.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 Provide remunerative price to the farmers of their produce.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 Employment to the local people. 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● 	To process state’s horticulture produce having short harvesting seasons.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-  State of the art infrastructure.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-  Reduction in wastage of unsold produce.  </a:t>
            </a:r>
          </a:p>
          <a:p>
            <a:pPr>
              <a:lnSpc>
                <a:spcPct val="16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-  Processing of wide range of fruits &amp; vegetables.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0"/>
            <a:ext cx="7086600" cy="1295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PUNJAB AGRO JUICES LIMITED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acer\AppData\Local\Temp\Five Rivers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2057400" cy="12192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954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PUNJAB AGRO JUICES LIMITED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DSC_54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pic>
        <p:nvPicPr>
          <p:cNvPr id="6" name="Picture 5" descr="C:\Users\acer\AppData\Local\Temp\Five Rivers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12192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12192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sz="2000" b="1" u="sng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Two multi fruit and vegetable processing plants.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Suitable for processing of all tropical fruits &amp; vegetables.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Quick changeover for processing of different fruits &amp; vegetables.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Processing capacity of each plant:- </a:t>
            </a:r>
          </a:p>
          <a:p>
            <a:r>
              <a:rPr lang="en-US" sz="2000" dirty="0" smtClean="0"/>
              <a:t>			- </a:t>
            </a:r>
            <a:r>
              <a:rPr lang="en-US" sz="2000" dirty="0" err="1" smtClean="0"/>
              <a:t>upto</a:t>
            </a:r>
            <a:r>
              <a:rPr lang="en-US" sz="2000" dirty="0" smtClean="0"/>
              <a:t> 20 MT per hour for citrus fruit. </a:t>
            </a:r>
          </a:p>
          <a:p>
            <a:r>
              <a:rPr lang="en-US" sz="2000" dirty="0" smtClean="0"/>
              <a:t>			- </a:t>
            </a:r>
            <a:r>
              <a:rPr lang="en-US" sz="2000" dirty="0" err="1" smtClean="0"/>
              <a:t>upto</a:t>
            </a:r>
            <a:r>
              <a:rPr lang="en-US" sz="2000" dirty="0" smtClean="0"/>
              <a:t> 10 MT per hour for other fruits &amp; vegetables.  </a:t>
            </a:r>
          </a:p>
          <a:p>
            <a:r>
              <a:rPr lang="en-US" sz="2000" dirty="0" smtClean="0"/>
              <a:t>			- Cold Storage capacity @ 1000 MT.</a:t>
            </a:r>
          </a:p>
          <a:p>
            <a:r>
              <a:rPr lang="en-US" sz="2000" dirty="0" smtClean="0"/>
              <a:t>			- Deep Freezer capacity @ 1000 MT.</a:t>
            </a:r>
          </a:p>
          <a:p>
            <a:r>
              <a:rPr lang="en-US" sz="2000" dirty="0" smtClean="0"/>
              <a:t>			- De-</a:t>
            </a:r>
            <a:r>
              <a:rPr lang="en-US" sz="2000" dirty="0" err="1" smtClean="0"/>
              <a:t>bittering</a:t>
            </a:r>
            <a:r>
              <a:rPr lang="en-US" sz="2000" dirty="0" smtClean="0"/>
              <a:t> facility for citrus fruits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				</a:t>
            </a:r>
            <a:endParaRPr lang="en-US" sz="2000" dirty="0" smtClean="0"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95401"/>
            <a:ext cx="8077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INFRASTRUCTURE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121920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PUNJAB AGRO JUICES LIMITED</a:t>
            </a:r>
            <a:endParaRPr lang="en-US" b="1" dirty="0"/>
          </a:p>
        </p:txBody>
      </p:sp>
      <p:pic>
        <p:nvPicPr>
          <p:cNvPr id="4" name="Picture 4" descr="DSC_5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95400"/>
            <a:ext cx="2895600" cy="2819400"/>
          </a:xfrm>
          <a:prstGeom prst="rect">
            <a:avLst/>
          </a:prstGeom>
          <a:noFill/>
        </p:spPr>
      </p:pic>
      <p:pic>
        <p:nvPicPr>
          <p:cNvPr id="6" name="Picture 3" descr="DSC_0024_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19200"/>
            <a:ext cx="3200401" cy="5638800"/>
          </a:xfrm>
          <a:prstGeom prst="rect">
            <a:avLst/>
          </a:prstGeom>
          <a:noFill/>
        </p:spPr>
      </p:pic>
      <p:pic>
        <p:nvPicPr>
          <p:cNvPr id="7" name="Picture 6" descr="C:\Users\acer\AppData\Local\Temp\Five Rivers 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7400" cy="12192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6600" y="4191000"/>
            <a:ext cx="2895600" cy="2667000"/>
          </a:xfrm>
          <a:prstGeom prst="rect">
            <a:avLst/>
          </a:prstGeom>
        </p:spPr>
      </p:pic>
      <p:pic>
        <p:nvPicPr>
          <p:cNvPr id="9" name="Picture 4" descr="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48400" y="4191001"/>
            <a:ext cx="2895600" cy="2667000"/>
          </a:xfrm>
          <a:prstGeom prst="rect">
            <a:avLst/>
          </a:prstGeom>
        </p:spPr>
      </p:pic>
      <p:pic>
        <p:nvPicPr>
          <p:cNvPr id="10" name="Picture 5" descr="DSC_01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295400"/>
            <a:ext cx="2895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2192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PROCESSING CAPACITY</a:t>
            </a:r>
            <a:endParaRPr lang="en-US" sz="3600" b="1" dirty="0"/>
          </a:p>
        </p:txBody>
      </p:sp>
      <p:graphicFrame>
        <p:nvGraphicFramePr>
          <p:cNvPr id="174083" name="Group 3"/>
          <p:cNvGraphicFramePr>
            <a:graphicFrameLocks noGrp="1"/>
          </p:cNvGraphicFramePr>
          <p:nvPr>
            <p:ph type="tbl" idx="1"/>
          </p:nvPr>
        </p:nvGraphicFramePr>
        <p:xfrm>
          <a:off x="152400" y="1966459"/>
          <a:ext cx="8839201" cy="47377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04440"/>
                <a:gridCol w="2357121"/>
                <a:gridCol w="1225813"/>
                <a:gridCol w="2751827"/>
              </a:tblGrid>
              <a:tr h="70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PARTICULARS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NO. OF DAYS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FINISHED PRODUCT CAPACITY (IN MT) 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KINNOWS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JAN FEB MAR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TOMATO / GOURDS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APR MAY JUN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3500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CHILLI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JUN JULY AUG SEPT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MELONS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JUN JULY 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GUAVA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JULY AUG /NOV DEC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MANGO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JULY AUG 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9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PEAR / PEACH / PLUMS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AUG SEPT OCT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9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AMLA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NOV DEC JAN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2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APPLE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0CT NOV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4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CARROTS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NOV DEC JAN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acer\AppData\Local\Temp\Five Rivers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12192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1447800"/>
            <a:ext cx="8001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PAJL IS PROCESSING A WIDE VARIETY OF FRUITS &amp; VEGETABLES:-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400" y="0"/>
            <a:ext cx="7086600" cy="14478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PUNJAB AGRO JUICES LIMITED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acer\AppData\Local\Temp\Five Rivers 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1371600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4582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PRODUCTS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133601"/>
          <a:ext cx="8839200" cy="31335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4200"/>
                <a:gridCol w="5715000"/>
              </a:tblGrid>
              <a:tr h="3434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FRUIT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VEGETABLE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PRODUCTS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434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TOMATO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KETCHUP,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SAUCE, PUREE, SOUP, PASTE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10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MANGO, KINNOW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JUICE, PULP,  CONCENTRATE, JAM, MARMALADE,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CANDY, JELLY, BURFI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10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APPLE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JUICE, CONCENTRATE, VINEGAR, WINE, MARMALADE, JELLY, BURFI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10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AMLA , ALOEVERA, JAMUN / BLACK CARROT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JUICE / HEALTH DRINK, CONCENTRATE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181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CHILLI 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PASTE, INGREDIENT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FOR  OTHER PRODUCTS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5715000"/>
          <a:ext cx="861060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45"/>
                <a:gridCol w="1076325"/>
                <a:gridCol w="1537607"/>
                <a:gridCol w="1614487"/>
                <a:gridCol w="1691368"/>
                <a:gridCol w="1691369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MANGO PULP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TOMATO PUREE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KINNOW MARMALADE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KINNOW CARROT JUICE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BLACK CARROT VINEGAR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HONEY CHILLI SAUCE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5334000"/>
            <a:ext cx="51054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UPCOMING PRODUCTS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1215</Words>
  <Application>Microsoft Office PowerPoint</Application>
  <PresentationFormat>On-screen Show (4:3)</PresentationFormat>
  <Paragraphs>349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●  PUNJAB AGRO INDUSTRIES CORPORATION (PAIC)   - MEGA FOOD PARK   ● PUNJAB AGRO JUICES LIMITED (PAJL)   - PROCESSING OF FRUITS &amp; VEGETABLES.    ● PUNJAB AGRI EXPORT CORPORATION (PAGREXCO)    - FRESH FRUITS &amp; VEGETABLES   - CERTIFIED ORGANIC FOODGRAINS  - PACK HOUSES &amp; COLD CHAIN INFRASTRUCTURE   </vt:lpstr>
      <vt:lpstr>Slide 2</vt:lpstr>
      <vt:lpstr>Slide 3</vt:lpstr>
      <vt:lpstr>Slide 4</vt:lpstr>
      <vt:lpstr>     A SPECIAL PURPOSE VEHICLE </vt:lpstr>
      <vt:lpstr> PUNJAB AGRO JUICES LIMITED </vt:lpstr>
      <vt:lpstr>PUNJAB AGRO JUICES LIMITED</vt:lpstr>
      <vt:lpstr>PROCESSING CAPACITY</vt:lpstr>
      <vt:lpstr>Slide 9</vt:lpstr>
      <vt:lpstr>Slide 10</vt:lpstr>
      <vt:lpstr>SAFE &amp; SECURED OPERATIONS </vt:lpstr>
      <vt:lpstr>PAJL PRODUCTS </vt:lpstr>
      <vt:lpstr>OUR CLIENTAGE</vt:lpstr>
      <vt:lpstr>   PUNJAB AGRI EXPORT CORPORATION LTD.   (PAGREXCO) </vt:lpstr>
      <vt:lpstr>     INFRASTRUCTURE OFFERED BY PAGREXCO</vt:lpstr>
      <vt:lpstr>                                                                                   </vt:lpstr>
      <vt:lpstr>E-MARKETING OF PUNJA KINNOW THROUGH NEML (NCDEX E MARKETS LTD)</vt:lpstr>
      <vt:lpstr>WHAT WE OFFER</vt:lpstr>
      <vt:lpstr>ORGANIC PRODUCTS</vt:lpstr>
      <vt:lpstr> INSTITUTIONAL SUPPORT TO FARMERS </vt:lpstr>
      <vt:lpstr>STORAGE/ PROCESSING</vt:lpstr>
      <vt:lpstr>The Whole Process- production system, storage, processing, packing, labelling, trading is verified through Organic Certification.</vt:lpstr>
      <vt:lpstr>OUR CERTIFIED ORGANIC PRODUCTS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MyPc</cp:lastModifiedBy>
  <cp:revision>173</cp:revision>
  <dcterms:created xsi:type="dcterms:W3CDTF">2006-08-16T00:00:00Z</dcterms:created>
  <dcterms:modified xsi:type="dcterms:W3CDTF">2019-02-06T10:30:39Z</dcterms:modified>
</cp:coreProperties>
</file>