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58" r:id="rId4"/>
    <p:sldId id="261" r:id="rId5"/>
    <p:sldId id="265" r:id="rId6"/>
    <p:sldId id="281" r:id="rId7"/>
    <p:sldId id="271" r:id="rId8"/>
    <p:sldId id="272" r:id="rId9"/>
    <p:sldId id="273" r:id="rId10"/>
    <p:sldId id="286" r:id="rId11"/>
    <p:sldId id="276" r:id="rId12"/>
    <p:sldId id="278" r:id="rId13"/>
    <p:sldId id="259" r:id="rId14"/>
    <p:sldId id="288" r:id="rId15"/>
    <p:sldId id="284" r:id="rId16"/>
    <p:sldId id="260" r:id="rId17"/>
    <p:sldId id="285" r:id="rId18"/>
    <p:sldId id="287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656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EF36CA-E25E-4289-A9F3-9D2C182683D0}" type="datetimeFigureOut">
              <a:rPr lang="en-US" smtClean="0"/>
              <a:pPr/>
              <a:t>11/22/2017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E8737A-FF9B-4330-A3C9-5302EE9AA74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4E1848-0B45-4DFB-BA10-BF81EE3EC717}" type="datetimeFigureOut">
              <a:rPr lang="en-US" smtClean="0"/>
              <a:pPr/>
              <a:t>11/22/2017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3EADDB-EC1E-463C-B7CB-A0A53DC38C6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E3C26A-5B5A-419E-8986-67ECEE2B00AF}" type="slidenum">
              <a:rPr lang="en-US"/>
              <a:pPr/>
              <a:t>9</a:t>
            </a:fld>
            <a:endParaRPr lang="en-US"/>
          </a:p>
        </p:txBody>
      </p:sp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A4284F-FC75-49BC-AFF3-ECB3E1EB19B7}" type="slidenum">
              <a:rPr lang="en-US"/>
              <a:pPr/>
              <a:t>10</a:t>
            </a:fld>
            <a:endParaRPr lang="en-US"/>
          </a:p>
        </p:txBody>
      </p:sp>
      <p:sp>
        <p:nvSpPr>
          <p:cNvPr id="209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068C41-F18B-44FB-ADEB-680E46655393}" type="slidenum">
              <a:rPr lang="en-US"/>
              <a:pPr/>
              <a:t>14</a:t>
            </a:fld>
            <a:endParaRPr lang="en-US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11/22/2017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11/22/2017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11/22/2017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11/22/2017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11/22/2017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3.png"/><Relationship Id="rId7" Type="http://schemas.openxmlformats.org/officeDocument/2006/relationships/image" Target="../media/image3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8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b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0" y="1676400"/>
            <a:ext cx="2628572" cy="1015873"/>
          </a:xfrm>
          <a:prstGeom prst="rect">
            <a:avLst/>
          </a:prstGeom>
        </p:spPr>
      </p:pic>
      <p:pic>
        <p:nvPicPr>
          <p:cNvPr id="8" name="Picture 7" descr="logo ne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200" y="2667000"/>
            <a:ext cx="6907937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153400" cy="1143000"/>
          </a:xfrm>
        </p:spPr>
        <p:txBody>
          <a:bodyPr>
            <a:normAutofit fontScale="90000"/>
          </a:bodyPr>
          <a:lstStyle/>
          <a:p>
            <a:r>
              <a:rPr lang="en-US" sz="2400" dirty="0"/>
              <a:t>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                      DIBITTERING </a:t>
            </a:r>
            <a:r>
              <a:rPr lang="en-US" sz="2400" dirty="0"/>
              <a:t>EQUIPMENTS </a:t>
            </a:r>
            <a:br>
              <a:rPr lang="en-US" sz="2400" dirty="0"/>
            </a:br>
            <a:r>
              <a:rPr lang="en-US" sz="2400" dirty="0"/>
              <a:t>    </a:t>
            </a:r>
          </a:p>
        </p:txBody>
      </p:sp>
      <p:sp>
        <p:nvSpPr>
          <p:cNvPr id="125966" name="Rectangle 14"/>
          <p:cNvSpPr>
            <a:spLocks noChangeArrowheads="1"/>
          </p:cNvSpPr>
          <p:nvPr/>
        </p:nvSpPr>
        <p:spPr bwMode="auto">
          <a:xfrm>
            <a:off x="2857500" y="127992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en-US" sz="2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</a:p>
        </p:txBody>
      </p:sp>
      <p:pic>
        <p:nvPicPr>
          <p:cNvPr id="125967" name="Picture 15" descr="DSCN495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447800"/>
            <a:ext cx="8229600" cy="4191000"/>
          </a:xfrm>
          <a:prstGeom prst="rect">
            <a:avLst/>
          </a:prstGeom>
          <a:noFill/>
        </p:spPr>
      </p:pic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628572" cy="10158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4638"/>
            <a:ext cx="8915400" cy="1325562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>TOMATO PASTE PROCESSING </a:t>
            </a:r>
            <a:endParaRPr lang="en-US" sz="2800" b="1" dirty="0"/>
          </a:p>
        </p:txBody>
      </p:sp>
      <p:pic>
        <p:nvPicPr>
          <p:cNvPr id="150532" name="Picture 4" descr="tn[8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3600" y="3429000"/>
            <a:ext cx="1951038" cy="2743200"/>
          </a:xfrm>
          <a:prstGeom prst="rect">
            <a:avLst/>
          </a:prstGeom>
          <a:noFill/>
        </p:spPr>
      </p:pic>
      <p:pic>
        <p:nvPicPr>
          <p:cNvPr id="150533" name="Picture 5" descr="tn[6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1676400"/>
            <a:ext cx="2438400" cy="1722438"/>
          </a:xfrm>
          <a:prstGeom prst="rect">
            <a:avLst/>
          </a:prstGeom>
          <a:noFill/>
        </p:spPr>
      </p:pic>
      <p:pic>
        <p:nvPicPr>
          <p:cNvPr id="150534" name="Picture 6" descr="tn[3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6800" y="3352800"/>
            <a:ext cx="1897063" cy="266700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6324600" y="6273225"/>
            <a:ext cx="2057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200" dirty="0" smtClean="0"/>
              <a:t>Cont’d</a:t>
            </a:r>
            <a:endParaRPr lang="en-US" sz="3200" dirty="0"/>
          </a:p>
        </p:txBody>
      </p:sp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2628572" cy="10158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B8B9B645-0221-4FBC-8019-8CF24B8F6489}" type="slidenum">
              <a:rPr lang="en-US"/>
              <a:pPr/>
              <a:t>12</a:t>
            </a:fld>
            <a:endParaRPr lang="en-US"/>
          </a:p>
        </p:txBody>
      </p:sp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b="1" dirty="0" smtClean="0"/>
              <a:t>		</a:t>
            </a:r>
            <a:r>
              <a:rPr lang="en-US" sz="2800" b="1" dirty="0" smtClean="0"/>
              <a:t>MANGO PROCESSING</a:t>
            </a:r>
            <a:endParaRPr lang="en-US" sz="2800" b="1" dirty="0"/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en-US" sz="2000"/>
          </a:p>
          <a:p>
            <a:pPr>
              <a:lnSpc>
                <a:spcPct val="80000"/>
              </a:lnSpc>
            </a:pPr>
            <a:endParaRPr lang="en-US" sz="2000"/>
          </a:p>
          <a:p>
            <a:pPr>
              <a:lnSpc>
                <a:spcPct val="80000"/>
              </a:lnSpc>
            </a:pPr>
            <a:endParaRPr lang="en-US" sz="2000"/>
          </a:p>
          <a:p>
            <a:pPr>
              <a:lnSpc>
                <a:spcPct val="80000"/>
              </a:lnSpc>
            </a:pPr>
            <a:endParaRPr lang="en-US" sz="2000"/>
          </a:p>
          <a:p>
            <a:pPr>
              <a:lnSpc>
                <a:spcPct val="80000"/>
              </a:lnSpc>
            </a:pPr>
            <a:endParaRPr lang="en-US" sz="2000"/>
          </a:p>
          <a:p>
            <a:pPr>
              <a:lnSpc>
                <a:spcPct val="80000"/>
              </a:lnSpc>
            </a:pPr>
            <a:endParaRPr lang="en-US" sz="2000"/>
          </a:p>
          <a:p>
            <a:pPr>
              <a:lnSpc>
                <a:spcPct val="80000"/>
              </a:lnSpc>
            </a:pPr>
            <a:endParaRPr lang="en-US" sz="2000"/>
          </a:p>
          <a:p>
            <a:pPr>
              <a:lnSpc>
                <a:spcPct val="80000"/>
              </a:lnSpc>
            </a:pPr>
            <a:endParaRPr lang="en-US" sz="2000"/>
          </a:p>
          <a:p>
            <a:pPr>
              <a:lnSpc>
                <a:spcPct val="80000"/>
              </a:lnSpc>
            </a:pPr>
            <a:endParaRPr lang="en-US" sz="2000"/>
          </a:p>
          <a:p>
            <a:pPr>
              <a:lnSpc>
                <a:spcPct val="80000"/>
              </a:lnSpc>
            </a:pPr>
            <a:endParaRPr lang="en-US" sz="2000"/>
          </a:p>
          <a:p>
            <a:pPr>
              <a:lnSpc>
                <a:spcPct val="80000"/>
              </a:lnSpc>
            </a:pPr>
            <a:endParaRPr lang="en-US" sz="2000"/>
          </a:p>
          <a:p>
            <a:pPr>
              <a:lnSpc>
                <a:spcPct val="80000"/>
              </a:lnSpc>
            </a:pPr>
            <a:endParaRPr lang="en-US" sz="2000"/>
          </a:p>
          <a:p>
            <a:pPr>
              <a:lnSpc>
                <a:spcPct val="80000"/>
              </a:lnSpc>
            </a:pPr>
            <a:endParaRPr lang="en-US" sz="2000"/>
          </a:p>
          <a:p>
            <a:pPr>
              <a:lnSpc>
                <a:spcPct val="80000"/>
              </a:lnSpc>
            </a:pPr>
            <a:endParaRPr lang="en-US" sz="2000"/>
          </a:p>
        </p:txBody>
      </p:sp>
      <p:pic>
        <p:nvPicPr>
          <p:cNvPr id="152580" name="Picture 4" descr="DSC_002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24000"/>
            <a:ext cx="4648200" cy="5105400"/>
          </a:xfrm>
          <a:prstGeom prst="rect">
            <a:avLst/>
          </a:prstGeom>
          <a:noFill/>
        </p:spPr>
      </p:pic>
      <p:pic>
        <p:nvPicPr>
          <p:cNvPr id="152581" name="Picture 5" descr="DSC_00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1524000"/>
            <a:ext cx="4114800" cy="2667000"/>
          </a:xfrm>
          <a:prstGeom prst="rect">
            <a:avLst/>
          </a:prstGeom>
          <a:noFill/>
        </p:spPr>
      </p:pic>
      <p:pic>
        <p:nvPicPr>
          <p:cNvPr id="152582" name="Picture 6" descr="DSC_001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4343400"/>
            <a:ext cx="4114800" cy="2257425"/>
          </a:xfrm>
          <a:prstGeom prst="rect">
            <a:avLst/>
          </a:prstGeom>
          <a:noFill/>
        </p:spPr>
      </p:pic>
      <p:pic>
        <p:nvPicPr>
          <p:cNvPr id="8" name="Picture 7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2628572" cy="10158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249362"/>
          </a:xfrm>
        </p:spPr>
        <p:txBody>
          <a:bodyPr/>
          <a:lstStyle/>
          <a:p>
            <a:r>
              <a:rPr lang="en-US" dirty="0" smtClean="0"/>
              <a:t>      Safe &amp; Secured Operations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FSSC 22000 Certified.</a:t>
            </a:r>
          </a:p>
          <a:p>
            <a:r>
              <a:rPr lang="en-US" dirty="0" smtClean="0"/>
              <a:t>Shock Treatment/ Pasteurization/ Sterilization to deactivate bacterial and enzymatic reactions.</a:t>
            </a:r>
          </a:p>
          <a:p>
            <a:r>
              <a:rPr lang="en-US" dirty="0" smtClean="0"/>
              <a:t>Anti-bacterial &amp; mechanized processing to ensure hygienic operations.</a:t>
            </a:r>
          </a:p>
          <a:p>
            <a:r>
              <a:rPr lang="en-US" dirty="0" smtClean="0"/>
              <a:t>Aseptic packaging – </a:t>
            </a:r>
          </a:p>
          <a:p>
            <a:pPr lvl="1"/>
            <a:r>
              <a:rPr lang="en-US" dirty="0" smtClean="0"/>
              <a:t>In 200 </a:t>
            </a:r>
            <a:r>
              <a:rPr lang="en-US" dirty="0" err="1" smtClean="0"/>
              <a:t>ltrs</a:t>
            </a:r>
            <a:r>
              <a:rPr lang="en-US" dirty="0" smtClean="0"/>
              <a:t> bulk aseptic bags </a:t>
            </a:r>
          </a:p>
          <a:p>
            <a:pPr lvl="1"/>
            <a:r>
              <a:rPr lang="en-US" dirty="0" smtClean="0"/>
              <a:t>Kept in MS drums with their shelf life being 12 months or more.</a:t>
            </a:r>
          </a:p>
          <a:p>
            <a:r>
              <a:rPr lang="en-US" dirty="0" smtClean="0"/>
              <a:t>In-house Cold Storage facility for stocking fruits </a:t>
            </a:r>
          </a:p>
          <a:p>
            <a:pPr lvl="1"/>
            <a:r>
              <a:rPr lang="en-US" dirty="0" smtClean="0"/>
              <a:t>Normal Cold Storage - Capacity of 1000MT to Freeze.</a:t>
            </a:r>
          </a:p>
          <a:p>
            <a:pPr lvl="1"/>
            <a:r>
              <a:rPr lang="en-US" dirty="0" smtClean="0"/>
              <a:t>Frozen Cold Storage - Capacity to freeze the material up to -20° C. </a:t>
            </a:r>
          </a:p>
          <a:p>
            <a:r>
              <a:rPr lang="en-US" dirty="0" smtClean="0"/>
              <a:t>Testing &amp; Lab unit – to test the samples after regular interval of processing.</a:t>
            </a:r>
          </a:p>
          <a:p>
            <a:endParaRPr lang="en-US" dirty="0"/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27127"/>
            <a:ext cx="2628572" cy="10158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7467600" cy="13716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BLENDING </a:t>
            </a:r>
            <a:r>
              <a:rPr lang="en-US" sz="3600" dirty="0"/>
              <a:t>&amp; PACKING PLANT FACILITIES-FEATURES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7467600" cy="4492752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dirty="0" smtClean="0"/>
          </a:p>
          <a:p>
            <a:pPr>
              <a:lnSpc>
                <a:spcPct val="8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Blending ,packing facility to provide unique product configuration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Opportunity to provide quality products to customers at competitive price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8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Blended products to be offered for sales in  aseptically packed  bulk and  consumer packs in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PET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bottles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000" b="1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</a:pPr>
            <a:endParaRPr lang="en-US" sz="2000" b="1" dirty="0"/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27127"/>
            <a:ext cx="2628572" cy="101587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7467600" cy="1219200"/>
          </a:xfrm>
        </p:spPr>
        <p:txBody>
          <a:bodyPr>
            <a:normAutofit/>
          </a:bodyPr>
          <a:lstStyle/>
          <a:p>
            <a:r>
              <a:rPr lang="en-US" dirty="0" smtClean="0"/>
              <a:t>Our Clientage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  <a:p>
            <a:pPr lvl="1"/>
            <a:endParaRPr lang="en-US" smtClean="0"/>
          </a:p>
          <a:p>
            <a:endParaRPr lang="en-US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609599" y="1930400"/>
            <a:ext cx="6347714" cy="41109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dobe Caslon Pro" panose="0205050205050A020403" pitchFamily="18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dobe Caslon Pro" panose="0205050205050A020403" pitchFamily="18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dobe Caslon Pro" panose="0205050205050A020403" pitchFamily="18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dobe Caslon Pro" panose="0205050205050A020403" pitchFamily="18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dobe Caslon Pro" panose="0205050205050A020403" pitchFamily="18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smtClean="0"/>
              <a:t>Some of our key domestic and multinational customers include–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hindusatn unilev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2971800"/>
            <a:ext cx="1894378" cy="1418955"/>
          </a:xfrm>
          <a:prstGeom prst="rect">
            <a:avLst/>
          </a:prstGeom>
        </p:spPr>
      </p:pic>
      <p:pic>
        <p:nvPicPr>
          <p:cNvPr id="7" name="Picture 6" descr="IT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000" y="2971800"/>
            <a:ext cx="1418453" cy="1476481"/>
          </a:xfrm>
          <a:prstGeom prst="rect">
            <a:avLst/>
          </a:prstGeom>
        </p:spPr>
      </p:pic>
      <p:pic>
        <p:nvPicPr>
          <p:cNvPr id="8" name="Picture 7" descr="cremic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5800" y="4724400"/>
            <a:ext cx="2505718" cy="1403202"/>
          </a:xfrm>
          <a:prstGeom prst="rect">
            <a:avLst/>
          </a:prstGeom>
        </p:spPr>
      </p:pic>
      <p:pic>
        <p:nvPicPr>
          <p:cNvPr id="9" name="Picture 8" descr="patanjali.png"/>
          <p:cNvPicPr>
            <a:picLocks noChangeAspect="1"/>
          </p:cNvPicPr>
          <p:nvPr/>
        </p:nvPicPr>
        <p:blipFill rotWithShape="1">
          <a:blip r:embed="rId5" cstate="print"/>
          <a:srcRect t="18965"/>
          <a:stretch/>
        </p:blipFill>
        <p:spPr>
          <a:xfrm>
            <a:off x="3962400" y="4800600"/>
            <a:ext cx="3067050" cy="12118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/>
          <a:srcRect r="8721"/>
          <a:stretch/>
        </p:blipFill>
        <p:spPr>
          <a:xfrm>
            <a:off x="3048000" y="2971800"/>
            <a:ext cx="2274489" cy="1310211"/>
          </a:xfrm>
          <a:prstGeom prst="rect">
            <a:avLst/>
          </a:prstGeom>
        </p:spPr>
      </p:pic>
      <p:pic>
        <p:nvPicPr>
          <p:cNvPr id="10" name="Picture 9" descr="logo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8600" y="228600"/>
            <a:ext cx="2628572" cy="1015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9156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325562"/>
          </a:xfrm>
        </p:spPr>
        <p:txBody>
          <a:bodyPr/>
          <a:lstStyle/>
          <a:p>
            <a:r>
              <a:rPr lang="en-US" dirty="0" smtClean="0"/>
              <a:t>Our Products</a:t>
            </a:r>
            <a:endParaRPr lang="en-US" dirty="0"/>
          </a:p>
        </p:txBody>
      </p:sp>
      <p:pic>
        <p:nvPicPr>
          <p:cNvPr id="5" name="Content Placeholder 4" descr="amla1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-533400" y="3200400"/>
            <a:ext cx="3784127" cy="1752601"/>
          </a:xfrm>
        </p:spPr>
      </p:pic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27127"/>
            <a:ext cx="2628572" cy="1015873"/>
          </a:xfrm>
          <a:prstGeom prst="rect">
            <a:avLst/>
          </a:prstGeom>
        </p:spPr>
      </p:pic>
      <p:pic>
        <p:nvPicPr>
          <p:cNvPr id="6" name="Picture 5" descr="mango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9873" y="914400"/>
            <a:ext cx="3784127" cy="2133600"/>
          </a:xfrm>
          <a:prstGeom prst="rect">
            <a:avLst/>
          </a:prstGeom>
        </p:spPr>
      </p:pic>
      <p:pic>
        <p:nvPicPr>
          <p:cNvPr id="7" name="Picture 6" descr="kinnows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19400" y="990600"/>
            <a:ext cx="2838449" cy="2133600"/>
          </a:xfrm>
          <a:prstGeom prst="rect">
            <a:avLst/>
          </a:prstGeom>
        </p:spPr>
      </p:pic>
      <p:pic>
        <p:nvPicPr>
          <p:cNvPr id="8" name="Picture 7" descr="tomatop1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800" y="1371600"/>
            <a:ext cx="2362200" cy="177561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 cstate="print"/>
          <a:srcRect l="17548" t="72431" r="57958" b="16544"/>
          <a:stretch/>
        </p:blipFill>
        <p:spPr>
          <a:xfrm>
            <a:off x="0" y="5043246"/>
            <a:ext cx="9144000" cy="1814754"/>
          </a:xfrm>
          <a:prstGeom prst="rect">
            <a:avLst/>
          </a:prstGeom>
        </p:spPr>
      </p:pic>
      <p:pic>
        <p:nvPicPr>
          <p:cNvPr id="10" name="Picture 9" descr="chilli1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43200" y="3200400"/>
            <a:ext cx="3429000" cy="1752600"/>
          </a:xfrm>
          <a:prstGeom prst="rect">
            <a:avLst/>
          </a:prstGeom>
        </p:spPr>
      </p:pic>
      <p:pic>
        <p:nvPicPr>
          <p:cNvPr id="11" name="Picture 10" descr="guavap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67400" y="2819400"/>
            <a:ext cx="2793527" cy="2362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401762"/>
          </a:xfrm>
        </p:spPr>
        <p:txBody>
          <a:bodyPr/>
          <a:lstStyle/>
          <a:p>
            <a:r>
              <a:rPr lang="en-US" dirty="0" smtClean="0"/>
              <a:t>Our  products in  market </a:t>
            </a:r>
            <a:endParaRPr lang="en-US" dirty="0"/>
          </a:p>
        </p:txBody>
      </p:sp>
      <p:pic>
        <p:nvPicPr>
          <p:cNvPr id="5" name="Content Placeholder 4" descr="DSC_1783  8x12-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1676400"/>
            <a:ext cx="2438400" cy="2514600"/>
          </a:xfrm>
        </p:spPr>
      </p:pic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28600"/>
            <a:ext cx="2628572" cy="1015873"/>
          </a:xfrm>
          <a:prstGeom prst="rect">
            <a:avLst/>
          </a:prstGeom>
        </p:spPr>
      </p:pic>
      <p:pic>
        <p:nvPicPr>
          <p:cNvPr id="1026" name="Picture 2" descr="C:\Users\acer\Desktop\fwdmail\DSC_1784  8x12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4200" y="1676400"/>
            <a:ext cx="2438400" cy="2514600"/>
          </a:xfrm>
          <a:prstGeom prst="rect">
            <a:avLst/>
          </a:prstGeom>
          <a:noFill/>
        </p:spPr>
      </p:pic>
      <p:pic>
        <p:nvPicPr>
          <p:cNvPr id="1027" name="Picture 3" descr="C:\Users\acer\Desktop\fwdmail\DSC_1785  8x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4419600"/>
            <a:ext cx="2438400" cy="2209800"/>
          </a:xfrm>
          <a:prstGeom prst="rect">
            <a:avLst/>
          </a:prstGeom>
          <a:noFill/>
        </p:spPr>
      </p:pic>
      <p:pic>
        <p:nvPicPr>
          <p:cNvPr id="1028" name="Picture 4" descr="C:\Users\acer\Desktop\fwdmail\DSC_1786  8x12-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47800" y="4419600"/>
            <a:ext cx="2590800" cy="2209800"/>
          </a:xfrm>
          <a:prstGeom prst="rect">
            <a:avLst/>
          </a:prstGeom>
          <a:noFill/>
        </p:spPr>
      </p:pic>
      <p:pic>
        <p:nvPicPr>
          <p:cNvPr id="1029" name="Picture 5" descr="C:\Users\acer\Desktop\fwdmail\DSC_1790  8x12-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72200" y="1676400"/>
            <a:ext cx="2514600" cy="251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800" dirty="0" smtClean="0"/>
              <a:t>       Thanks </a:t>
            </a:r>
            <a:endParaRPr lang="en-US" sz="8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191000"/>
          </a:xfrm>
        </p:spPr>
        <p:txBody>
          <a:bodyPr>
            <a:normAutofit fontScale="77500" lnSpcReduction="20000"/>
          </a:bodyPr>
          <a:lstStyle/>
          <a:p>
            <a:r>
              <a:rPr lang="en-US" sz="5700" dirty="0" smtClean="0"/>
              <a:t>Contact us</a:t>
            </a:r>
          </a:p>
          <a:p>
            <a:r>
              <a:rPr lang="en-US" sz="2800" b="1" dirty="0" smtClean="0"/>
              <a:t>Punjab Agro Juices Limited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Plot No. 2-A, Sector 28A,</a:t>
            </a:r>
            <a:br>
              <a:rPr lang="en-US" sz="2800" dirty="0" smtClean="0"/>
            </a:br>
            <a:r>
              <a:rPr lang="en-US" sz="2800" dirty="0" smtClean="0"/>
              <a:t>Chandigarh-160002 (INDIA)</a:t>
            </a:r>
          </a:p>
          <a:p>
            <a:r>
              <a:rPr lang="en-US" sz="2800" b="1" dirty="0" smtClean="0"/>
              <a:t>Phone :</a:t>
            </a:r>
          </a:p>
          <a:p>
            <a:pPr>
              <a:buNone/>
            </a:pPr>
            <a:r>
              <a:rPr lang="en-US" sz="2800" b="1" dirty="0" smtClean="0"/>
              <a:t>	</a:t>
            </a:r>
            <a:r>
              <a:rPr lang="en-US" sz="2800" dirty="0" smtClean="0"/>
              <a:t>0091-172-2658082, 4639271, 4640060/70</a:t>
            </a:r>
            <a:br>
              <a:rPr lang="en-US" sz="2800" dirty="0" smtClean="0"/>
            </a:br>
            <a:r>
              <a:rPr lang="en-US" sz="2800" b="1" dirty="0" smtClean="0"/>
              <a:t>E-mail :</a:t>
            </a:r>
          </a:p>
          <a:p>
            <a:pPr>
              <a:buNone/>
            </a:pPr>
            <a:r>
              <a:rPr lang="en-US" sz="2800" b="1" dirty="0" smtClean="0"/>
              <a:t>    </a:t>
            </a:r>
            <a:r>
              <a:rPr lang="en-US" sz="3600" dirty="0" smtClean="0"/>
              <a:t>ceo@punjuice.in,</a:t>
            </a:r>
          </a:p>
          <a:p>
            <a:pPr>
              <a:buNone/>
            </a:pPr>
            <a:r>
              <a:rPr lang="en-US" sz="3600" dirty="0" smtClean="0"/>
              <a:t>   headmp@punjuice.in, </a:t>
            </a:r>
            <a:br>
              <a:rPr lang="en-US" sz="3600" dirty="0" smtClean="0"/>
            </a:br>
            <a:r>
              <a:rPr lang="en-US" sz="3600" dirty="0" smtClean="0"/>
              <a:t>pajlchd@punjuice.in,</a:t>
            </a:r>
            <a:br>
              <a:rPr lang="en-US" sz="3600" dirty="0" smtClean="0"/>
            </a:br>
            <a:r>
              <a:rPr lang="en-US" sz="3600" dirty="0" smtClean="0"/>
              <a:t>www.punjuice.in</a:t>
            </a:r>
            <a:endParaRPr lang="en-US" sz="36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791200"/>
            <a:ext cx="914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628572" cy="1015873"/>
          </a:xfrm>
          <a:prstGeom prst="rect">
            <a:avLst/>
          </a:prstGeom>
        </p:spPr>
      </p:pic>
      <p:pic>
        <p:nvPicPr>
          <p:cNvPr id="1026" name="Picture 2" descr="C:\Users\acer\Desktop\kinnows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9400" y="1143000"/>
            <a:ext cx="3784600" cy="48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325562"/>
          </a:xfrm>
        </p:spPr>
        <p:txBody>
          <a:bodyPr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A Special Purpose &amp; Vision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Punjab </a:t>
            </a:r>
            <a:r>
              <a:rPr lang="en-US" sz="2000" dirty="0" smtClean="0"/>
              <a:t>Agro </a:t>
            </a:r>
            <a:r>
              <a:rPr lang="en-US" sz="2000" dirty="0" smtClean="0"/>
              <a:t>Juices Limited was established in 2006 by Government of Punjab (India) to support the cause of small and marginal farmers &amp; state’s production of fruits and vegetables which have short harvesting seasons by-</a:t>
            </a:r>
          </a:p>
          <a:p>
            <a:pPr lvl="1"/>
            <a:r>
              <a:rPr lang="en-US" sz="2000" dirty="0" smtClean="0"/>
              <a:t>Enabling them to earn higher incomes per acre of land</a:t>
            </a:r>
          </a:p>
          <a:p>
            <a:pPr lvl="1"/>
            <a:r>
              <a:rPr lang="en-US" sz="2000" dirty="0" smtClean="0"/>
              <a:t>Bringing advanced technology &amp; hi-tech infrastructure that could facilitate quick processing of farm harvests and reaching the far markets-off markets/ customers through the desired range of processed fruits &amp; vegetable products</a:t>
            </a:r>
          </a:p>
          <a:p>
            <a:pPr lvl="1"/>
            <a:r>
              <a:rPr lang="en-US" sz="2000" dirty="0" smtClean="0"/>
              <a:t>Providing employment to the local people</a:t>
            </a:r>
          </a:p>
          <a:p>
            <a:pPr lvl="1"/>
            <a:r>
              <a:rPr lang="en-US" sz="2000" dirty="0" smtClean="0"/>
              <a:t>Reducing the percentage of wastage of unsold harvests of farmers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28600"/>
            <a:ext cx="2628572" cy="10158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250950"/>
          </a:xfrm>
        </p:spPr>
        <p:txBody>
          <a:bodyPr/>
          <a:lstStyle/>
          <a:p>
            <a:r>
              <a:rPr lang="en-US" dirty="0" smtClean="0"/>
              <a:t>      Infrastructure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>
          <a:xfrm>
            <a:off x="457200" y="1524000"/>
            <a:ext cx="3657600" cy="51816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Two multi fruit/vegetable processing units at </a:t>
            </a:r>
            <a:r>
              <a:rPr lang="en-US" sz="2000" dirty="0" err="1" smtClean="0"/>
              <a:t>Hoshiarpur</a:t>
            </a:r>
            <a:r>
              <a:rPr lang="en-US" sz="2000" dirty="0" smtClean="0"/>
              <a:t> and </a:t>
            </a:r>
            <a:r>
              <a:rPr lang="en-US" sz="2000" dirty="0" err="1" smtClean="0"/>
              <a:t>Abohar</a:t>
            </a:r>
            <a:r>
              <a:rPr lang="en-US" sz="2000" dirty="0" smtClean="0"/>
              <a:t>, each spread over an area of 34 acres of land.</a:t>
            </a:r>
          </a:p>
          <a:p>
            <a:r>
              <a:rPr lang="en-US" sz="2000" dirty="0" smtClean="0"/>
              <a:t>Plants have </a:t>
            </a:r>
            <a:r>
              <a:rPr lang="en-US" sz="2000" dirty="0" err="1" smtClean="0"/>
              <a:t>capacties</a:t>
            </a:r>
            <a:r>
              <a:rPr lang="en-US" sz="2000" dirty="0" smtClean="0"/>
              <a:t> to handle 20 </a:t>
            </a:r>
            <a:r>
              <a:rPr lang="en-US" sz="2000" dirty="0" err="1" smtClean="0"/>
              <a:t>Mts</a:t>
            </a:r>
            <a:r>
              <a:rPr lang="en-US" sz="2000" dirty="0" smtClean="0"/>
              <a:t> per hour citrus fruits &amp; 10 </a:t>
            </a:r>
            <a:r>
              <a:rPr lang="en-US" sz="2000" dirty="0" err="1" smtClean="0"/>
              <a:t>Mts</a:t>
            </a:r>
            <a:r>
              <a:rPr lang="en-US" sz="2000" dirty="0" smtClean="0"/>
              <a:t> per hour of other fruits &amp; vegetables with cold storage as well as deep freezer capacity of 1000MT each at both the plants.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0"/>
            <a:ext cx="2628572" cy="1015873"/>
          </a:xfrm>
          <a:prstGeom prst="rect">
            <a:avLst/>
          </a:prstGeom>
        </p:spPr>
      </p:pic>
      <p:pic>
        <p:nvPicPr>
          <p:cNvPr id="13" name="Content Placeholder 12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267200" y="1447800"/>
            <a:ext cx="4191000" cy="238539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91000" y="3843130"/>
            <a:ext cx="2343150" cy="232907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53200" y="3810000"/>
            <a:ext cx="2190750" cy="2362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6303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Innovative/ Continuous Improvement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828800"/>
            <a:ext cx="3657600" cy="5029200"/>
          </a:xfrm>
        </p:spPr>
        <p:txBody>
          <a:bodyPr>
            <a:normAutofit fontScale="70000" lnSpcReduction="20000"/>
          </a:bodyPr>
          <a:lstStyle/>
          <a:p>
            <a:r>
              <a:rPr lang="en-US" sz="2700" dirty="0" smtClean="0"/>
              <a:t>Cutting edge innovative technology capable of handling and processing a variety of fruits &amp; vegetables </a:t>
            </a:r>
          </a:p>
          <a:p>
            <a:r>
              <a:rPr lang="en-US" sz="2700" dirty="0" smtClean="0"/>
              <a:t>Use of latest technology/ imported machinery from </a:t>
            </a:r>
            <a:r>
              <a:rPr lang="en-US" sz="2700" dirty="0" err="1" smtClean="0"/>
              <a:t>Rossie</a:t>
            </a:r>
            <a:r>
              <a:rPr lang="en-US" sz="2700" dirty="0" smtClean="0"/>
              <a:t> &amp; Catelli Italy</a:t>
            </a:r>
          </a:p>
          <a:p>
            <a:r>
              <a:rPr lang="en-US" sz="2700" dirty="0" smtClean="0"/>
              <a:t>Plant &amp; machinery has been procured from CFT SPA, Italy, a leading international food engineering company</a:t>
            </a:r>
          </a:p>
          <a:p>
            <a:r>
              <a:rPr lang="en-US" sz="2700" dirty="0" smtClean="0"/>
              <a:t>Continuous research to develop new flavors that combine good taste and health benefits</a:t>
            </a:r>
          </a:p>
          <a:p>
            <a:r>
              <a:rPr lang="en-US" sz="2700" dirty="0" smtClean="0"/>
              <a:t>Turn-key projects and complete lines for food processing companies.</a:t>
            </a:r>
          </a:p>
          <a:p>
            <a:endParaRPr lang="en-US" dirty="0"/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2400"/>
            <a:ext cx="2628572" cy="1015873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quarter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7424" t="58270" r="7254" b="26491"/>
          <a:stretch/>
        </p:blipFill>
        <p:spPr>
          <a:xfrm>
            <a:off x="4114800" y="1905000"/>
            <a:ext cx="4645025" cy="472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0363EA2E-1786-475F-A042-ABA0A584FA75}" type="slidenum">
              <a:rPr lang="en-US"/>
              <a:pPr/>
              <a:t>5</a:t>
            </a:fld>
            <a:endParaRPr lang="en-US"/>
          </a:p>
        </p:txBody>
      </p:sp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467600" cy="1096962"/>
          </a:xfrm>
        </p:spPr>
        <p:txBody>
          <a:bodyPr/>
          <a:lstStyle/>
          <a:p>
            <a:r>
              <a:rPr lang="en-US" sz="3200" b="1" dirty="0" smtClean="0"/>
              <a:t>		Plant </a:t>
            </a:r>
            <a:r>
              <a:rPr lang="en-US" sz="3200" b="1" dirty="0"/>
              <a:t>Panoramic View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/>
          </a:p>
          <a:p>
            <a:pPr>
              <a:buFontTx/>
              <a:buNone/>
            </a:pPr>
            <a:endParaRPr lang="en-US"/>
          </a:p>
          <a:p>
            <a:pPr>
              <a:buFontTx/>
              <a:buNone/>
            </a:pPr>
            <a:endParaRPr lang="en-US"/>
          </a:p>
          <a:p>
            <a:pPr>
              <a:buFontTx/>
              <a:buNone/>
            </a:pPr>
            <a:endParaRPr lang="en-US"/>
          </a:p>
          <a:p>
            <a:pPr>
              <a:buFontTx/>
              <a:buNone/>
            </a:pPr>
            <a:endParaRPr lang="en-US"/>
          </a:p>
          <a:p>
            <a:pPr>
              <a:buFontTx/>
              <a:buNone/>
            </a:pPr>
            <a:endParaRPr lang="en-US"/>
          </a:p>
          <a:p>
            <a:pPr>
              <a:buFontTx/>
              <a:buNone/>
            </a:pPr>
            <a:endParaRPr lang="en-US"/>
          </a:p>
          <a:p>
            <a:pPr>
              <a:buFontTx/>
              <a:buNone/>
            </a:pPr>
            <a:endParaRPr lang="en-US"/>
          </a:p>
        </p:txBody>
      </p:sp>
      <p:pic>
        <p:nvPicPr>
          <p:cNvPr id="118788" name="Picture 4" descr="DSC_546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3813" y="1285875"/>
            <a:ext cx="9167813" cy="5715000"/>
          </a:xfrm>
          <a:prstGeom prst="rect">
            <a:avLst/>
          </a:prstGeom>
          <a:noFill/>
        </p:spPr>
      </p:pic>
      <p:pic>
        <p:nvPicPr>
          <p:cNvPr id="6" name="Picture 5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628572" cy="10158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748" name="Picture 4" descr="ELEVATOR &amp; POLYCITRU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447800"/>
            <a:ext cx="7239000" cy="47244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6324600" y="6273225"/>
            <a:ext cx="2057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200" dirty="0" smtClean="0"/>
              <a:t>Cont’d</a:t>
            </a:r>
            <a:endParaRPr lang="en-US" sz="3200" dirty="0"/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628572" cy="1015873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	</a:t>
            </a:r>
            <a:r>
              <a:rPr lang="en-US" sz="3600" dirty="0" smtClean="0"/>
              <a:t>Citrus </a:t>
            </a:r>
            <a:r>
              <a:rPr lang="en-US" sz="3600" dirty="0" err="1" smtClean="0"/>
              <a:t>Rasper</a:t>
            </a:r>
            <a:r>
              <a:rPr lang="en-US" sz="3600" dirty="0" smtClean="0"/>
              <a:t> 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020762"/>
          </a:xfrm>
        </p:spPr>
        <p:txBody>
          <a:bodyPr/>
          <a:lstStyle/>
          <a:p>
            <a:pPr algn="ctr"/>
            <a:r>
              <a:rPr lang="en-US" dirty="0" smtClean="0"/>
              <a:t>Cold Extractor, Refiner &amp; De stoner</a:t>
            </a:r>
            <a:endParaRPr lang="en-US" dirty="0"/>
          </a:p>
        </p:txBody>
      </p:sp>
      <p:pic>
        <p:nvPicPr>
          <p:cNvPr id="144388" name="Picture 4" descr="DSC_54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524000"/>
            <a:ext cx="8153400" cy="4281487"/>
          </a:xfrm>
          <a:prstGeom prst="rect">
            <a:avLst/>
          </a:prstGeom>
          <a:noFill/>
        </p:spPr>
      </p:pic>
      <p:pic>
        <p:nvPicPr>
          <p:cNvPr id="6" name="Picture 5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628572" cy="101587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324600" y="6273225"/>
            <a:ext cx="2057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200" dirty="0" smtClean="0"/>
              <a:t>Cont’d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990600" y="228600"/>
            <a:ext cx="7467600" cy="990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600" dirty="0" smtClean="0"/>
              <a:t>Evaporator </a:t>
            </a:r>
            <a:endParaRPr lang="en-US" sz="3600" dirty="0"/>
          </a:p>
        </p:txBody>
      </p:sp>
      <p:pic>
        <p:nvPicPr>
          <p:cNvPr id="145411" name="Picture 3" descr="DSC_0024_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1357313"/>
            <a:ext cx="3798888" cy="51435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6324600" y="6273225"/>
            <a:ext cx="2057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200" dirty="0" smtClean="0"/>
              <a:t>Cont’d</a:t>
            </a:r>
            <a:endParaRPr lang="en-US" sz="3200" dirty="0"/>
          </a:p>
        </p:txBody>
      </p:sp>
      <p:pic>
        <p:nvPicPr>
          <p:cNvPr id="6" name="Picture 5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628572" cy="10158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153400" cy="1554162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3600" dirty="0" smtClean="0"/>
              <a:t>  </a:t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ASEPTIC PACKING EQUIPMENT </a:t>
            </a:r>
            <a:endParaRPr lang="en-US" sz="3600" dirty="0"/>
          </a:p>
        </p:txBody>
      </p:sp>
      <p:pic>
        <p:nvPicPr>
          <p:cNvPr id="146435" name="Picture 3" descr="08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" y="2601913"/>
            <a:ext cx="4038600" cy="2522537"/>
          </a:xfrm>
        </p:spPr>
      </p:pic>
      <p:pic>
        <p:nvPicPr>
          <p:cNvPr id="146436" name="Picture 4" descr="09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4648200" y="2601913"/>
            <a:ext cx="4038600" cy="2522537"/>
          </a:xfrm>
        </p:spPr>
      </p:pic>
      <p:sp>
        <p:nvSpPr>
          <p:cNvPr id="6" name="Rectangle 5"/>
          <p:cNvSpPr/>
          <p:nvPr/>
        </p:nvSpPr>
        <p:spPr>
          <a:xfrm>
            <a:off x="6324600" y="6273225"/>
            <a:ext cx="2057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200" dirty="0" smtClean="0"/>
              <a:t>Cont’d</a:t>
            </a:r>
            <a:endParaRPr lang="en-US" sz="3200" dirty="0"/>
          </a:p>
        </p:txBody>
      </p:sp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2628572" cy="10158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273</TotalTime>
  <Words>376</Words>
  <Application>Microsoft Office PowerPoint</Application>
  <PresentationFormat>On-screen Show (4:3)</PresentationFormat>
  <Paragraphs>87</Paragraphs>
  <Slides>18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Oriel</vt:lpstr>
      <vt:lpstr>Slide 1</vt:lpstr>
      <vt:lpstr>      A Special Purpose &amp; Vision</vt:lpstr>
      <vt:lpstr>      Infrastructure</vt:lpstr>
      <vt:lpstr>                Innovative/ Continuous Improvement Approach</vt:lpstr>
      <vt:lpstr>  Plant Panoramic View</vt:lpstr>
      <vt:lpstr>  Citrus Rasper </vt:lpstr>
      <vt:lpstr>Cold Extractor, Refiner &amp; De stoner</vt:lpstr>
      <vt:lpstr> </vt:lpstr>
      <vt:lpstr>       ASEPTIC PACKING EQUIPMENT </vt:lpstr>
      <vt:lpstr>                           DIBITTERING EQUIPMENTS      </vt:lpstr>
      <vt:lpstr> TOMATO PASTE PROCESSING </vt:lpstr>
      <vt:lpstr>  MANGO PROCESSING</vt:lpstr>
      <vt:lpstr>      Safe &amp; Secured Operations</vt:lpstr>
      <vt:lpstr>       BLENDING &amp; PACKING PLANT FACILITIES-FEATURES</vt:lpstr>
      <vt:lpstr>Our Clientage</vt:lpstr>
      <vt:lpstr>Our Products</vt:lpstr>
      <vt:lpstr>Our  products in  market </vt:lpstr>
      <vt:lpstr>       Thanks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acer</dc:creator>
  <cp:lastModifiedBy>acer</cp:lastModifiedBy>
  <cp:revision>71</cp:revision>
  <dcterms:created xsi:type="dcterms:W3CDTF">2006-08-16T00:00:00Z</dcterms:created>
  <dcterms:modified xsi:type="dcterms:W3CDTF">2017-11-22T09:33:33Z</dcterms:modified>
</cp:coreProperties>
</file>